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340" r:id="rId2"/>
    <p:sldId id="343" r:id="rId3"/>
    <p:sldId id="344" r:id="rId4"/>
    <p:sldId id="341" r:id="rId5"/>
    <p:sldId id="342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33CC33"/>
    <a:srgbClr val="0099FF"/>
    <a:srgbClr val="9933FF"/>
    <a:srgbClr val="66CCFF"/>
    <a:srgbClr val="0066FF"/>
    <a:srgbClr val="3333CC"/>
    <a:srgbClr val="33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6" autoAdjust="0"/>
  </p:normalViewPr>
  <p:slideViewPr>
    <p:cSldViewPr snapToGrid="0">
      <p:cViewPr>
        <p:scale>
          <a:sx n="75" d="100"/>
          <a:sy n="75" d="100"/>
        </p:scale>
        <p:origin x="-110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109243697479014E-2"/>
          <c:y val="0.12222222222222232"/>
          <c:w val="0.95798319327731096"/>
          <c:h val="0.777777777777778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98944"/>
        <c:axId val="46247872"/>
      </c:barChart>
      <c:catAx>
        <c:axId val="70098944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ln w="4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6247872"/>
        <c:crosses val="autoZero"/>
        <c:auto val="1"/>
        <c:lblAlgn val="ctr"/>
        <c:lblOffset val="100"/>
        <c:tickMarkSkip val="1"/>
        <c:noMultiLvlLbl val="0"/>
      </c:catAx>
      <c:valAx>
        <c:axId val="46247872"/>
        <c:scaling>
          <c:orientation val="minMax"/>
        </c:scaling>
        <c:delete val="0"/>
        <c:axPos val="l"/>
        <c:majorTickMark val="cross"/>
        <c:minorTickMark val="none"/>
        <c:tickLblPos val="nextTo"/>
        <c:spPr>
          <a:ln w="4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0098944"/>
        <c:crosses val="autoZero"/>
        <c:crossBetween val="between"/>
      </c:valAx>
      <c:spPr>
        <a:noFill/>
        <a:ln w="34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Динамика задолженности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2021,</a:t>
            </a:r>
            <a:r>
              <a:rPr lang="ru-RU" sz="1600" baseline="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руб.- рост </a:t>
            </a:r>
            <a:r>
              <a:rPr lang="ru-RU" sz="1600" baseline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4,0%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01.01.2021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1006622292514189E-2"/>
          <c:y val="6.2391532720123813E-3"/>
        </c:manualLayout>
      </c:layout>
      <c:overlay val="0"/>
    </c:title>
    <c:autoTitleDeleted val="0"/>
    <c:view3D>
      <c:rotX val="0"/>
      <c:rotY val="0"/>
      <c:depthPercent val="14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229361367423056E-2"/>
          <c:y val="0.14002097115527842"/>
          <c:w val="0.74091950912151028"/>
          <c:h val="0.720720627383152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01.01.2021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8.0558539205155995E-3"/>
                  <c:y val="0.14895619241386834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844344158604735E-2"/>
                  <c:y val="1.0430247718383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1086631647611182E-2"/>
                  <c:y val="5.21512385919165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086631647611182E-2"/>
                  <c:y val="-1.3037809647979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УФНС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01.04.2021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749300" h="69850"/>
            </a:sp3d>
          </c:spPr>
          <c:invertIfNegative val="0"/>
          <c:dLbls>
            <c:dLbl>
              <c:idx val="0"/>
              <c:layout>
                <c:manualLayout>
                  <c:x val="-4.0272926410514472E-3"/>
                  <c:y val="0.15613756202109699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94858326004297E-3"/>
                  <c:y val="-3.3898305084745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94858326004297E-3"/>
                  <c:y val="-2.8683181225554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УФНС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7436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01.05.2021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dLbl>
              <c:idx val="0"/>
              <c:layout>
                <c:manualLayout>
                  <c:x val="8.0558539205155752E-3"/>
                  <c:y val="0.14399098600007271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УФНС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70100480"/>
        <c:axId val="46249600"/>
        <c:axId val="0"/>
      </c:bar3DChart>
      <c:catAx>
        <c:axId val="7010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49600"/>
        <c:crosses val="autoZero"/>
        <c:auto val="1"/>
        <c:lblAlgn val="ctr"/>
        <c:lblOffset val="100"/>
        <c:noMultiLvlLbl val="0"/>
      </c:catAx>
      <c:valAx>
        <c:axId val="46249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01004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Динамика задолженности по</a:t>
            </a: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 имущественным налогам ФЛ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2021,</a:t>
            </a:r>
            <a:r>
              <a:rPr lang="ru-RU" sz="1600" baseline="0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1.7268720869613164E-2"/>
          <c:y val="0"/>
        </c:manualLayout>
      </c:layout>
      <c:overlay val="0"/>
    </c:title>
    <c:autoTitleDeleted val="0"/>
    <c:view3D>
      <c:rotX val="0"/>
      <c:rotY val="0"/>
      <c:depthPercent val="1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196149507218481E-2"/>
          <c:y val="0.16236446324261619"/>
          <c:w val="0.73727253889914479"/>
          <c:h val="0.6991148661827963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01.01.2021</c:v>
                </c:pt>
              </c:strCache>
            </c:strRef>
          </c:tx>
          <c:spPr>
            <a:solidFill>
              <a:srgbClr val="0000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2.5844344158604735E-2"/>
                  <c:y val="1.0430247718383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250892551475304E-3"/>
                  <c:y val="-2.275502079094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086631647611182E-2"/>
                  <c:y val="-1.3037809647979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 на имущество</c:v>
                </c:pt>
                <c:pt idx="1">
                  <c:v>транспортный налог</c:v>
                </c:pt>
                <c:pt idx="2">
                  <c:v>земельвый налог</c:v>
                </c:pt>
                <c:pt idx="3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89</c:v>
                </c:pt>
                <c:pt idx="1">
                  <c:v>493</c:v>
                </c:pt>
                <c:pt idx="2">
                  <c:v>152</c:v>
                </c:pt>
                <c:pt idx="3" formatCode="General">
                  <c:v>734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01.05.2021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749300" h="69850"/>
            </a:sp3d>
          </c:spPr>
          <c:invertIfNegative val="0"/>
          <c:dLbls>
            <c:dLbl>
              <c:idx val="0"/>
              <c:layout>
                <c:manualLayout>
                  <c:x val="4.8573058802432303E-2"/>
                  <c:y val="-1.616797900262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757356417404344E-2"/>
                  <c:y val="-3.3898375062667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94858326004297E-3"/>
                  <c:y val="-2.86831812255541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налог на имущество</c:v>
                </c:pt>
                <c:pt idx="1">
                  <c:v>транспортный налог</c:v>
                </c:pt>
                <c:pt idx="2">
                  <c:v>земельвый налог</c:v>
                </c:pt>
                <c:pt idx="3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65</c:v>
                </c:pt>
                <c:pt idx="1">
                  <c:v>426</c:v>
                </c:pt>
                <c:pt idx="2">
                  <c:v>89</c:v>
                </c:pt>
                <c:pt idx="3" formatCode="General">
                  <c:v>580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70102016"/>
        <c:axId val="46251328"/>
        <c:axId val="0"/>
      </c:bar3DChart>
      <c:catAx>
        <c:axId val="7010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6251328"/>
        <c:crosses val="autoZero"/>
        <c:auto val="1"/>
        <c:lblAlgn val="ctr"/>
        <c:lblOffset val="100"/>
        <c:noMultiLvlLbl val="0"/>
      </c:catAx>
      <c:valAx>
        <c:axId val="4625132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010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149554268271531"/>
          <c:y val="0.16195847710047481"/>
          <c:w val="0.14898762654668168"/>
          <c:h val="0.14349877613612905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DTI</a:t>
            </a:r>
            <a:r>
              <a:rPr lang="en-US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по области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0"/>
      <c:rotY val="1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4258530183727"/>
          <c:y val="0.13688071453754844"/>
          <c:w val="0.64050447083945017"/>
          <c:h val="0.667317534827377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281240268695226E-2"/>
                  <c:y val="0.24043715846994534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ru-RU" sz="1600" b="1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13.88</a:t>
                    </a:r>
                    <a:endParaRPr lang="en-US" sz="20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DTI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13.88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01.04.2021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dLbls>
            <c:dLbl>
              <c:idx val="0"/>
              <c:layout>
                <c:manualLayout>
                  <c:x val="1.9444370301170032E-2"/>
                  <c:y val="0.17312378985413709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DTI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13.76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01.05.2021</c:v>
                </c:pt>
              </c:strCache>
            </c:strRef>
          </c:tx>
          <c:spPr>
            <a:ln w="44450"/>
            <a:scene3d>
              <a:camera prst="orthographicFront"/>
              <a:lightRig rig="threePt" dir="t">
                <a:rot lat="0" lon="0" rev="1200000"/>
              </a:lightRig>
            </a:scene3d>
            <a:sp3d prstMaterial="softEdge">
              <a:bevelT w="63500" h="57150"/>
            </a:sp3d>
          </c:spPr>
          <c:invertIfNegative val="0"/>
          <c:dLbls>
            <c:dLbl>
              <c:idx val="0"/>
              <c:layout>
                <c:manualLayout>
                  <c:x val="0"/>
                  <c:y val="0.22253521126760564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DTI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152"/>
        <c:shape val="cylinder"/>
        <c:axId val="70139392"/>
        <c:axId val="75637888"/>
        <c:axId val="0"/>
      </c:bar3DChart>
      <c:catAx>
        <c:axId val="7013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5637888"/>
        <c:crosses val="autoZero"/>
        <c:auto val="1"/>
        <c:lblAlgn val="ctr"/>
        <c:lblOffset val="100"/>
        <c:noMultiLvlLbl val="0"/>
      </c:catAx>
      <c:valAx>
        <c:axId val="756378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01393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109243697479014E-2"/>
          <c:y val="0.12222222222222232"/>
          <c:w val="0.95798319327731096"/>
          <c:h val="0.777777777777778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296896"/>
        <c:axId val="48581440"/>
      </c:barChart>
      <c:catAx>
        <c:axId val="113296896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ln w="4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8581440"/>
        <c:crosses val="autoZero"/>
        <c:auto val="1"/>
        <c:lblAlgn val="ctr"/>
        <c:lblOffset val="100"/>
        <c:tickMarkSkip val="1"/>
        <c:noMultiLvlLbl val="0"/>
      </c:catAx>
      <c:valAx>
        <c:axId val="48581440"/>
        <c:scaling>
          <c:orientation val="minMax"/>
        </c:scaling>
        <c:delete val="0"/>
        <c:axPos val="l"/>
        <c:majorTickMark val="cross"/>
        <c:minorTickMark val="none"/>
        <c:tickLblPos val="nextTo"/>
        <c:spPr>
          <a:ln w="4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13296896"/>
        <c:crosses val="autoZero"/>
        <c:crossBetween val="between"/>
      </c:valAx>
      <c:spPr>
        <a:noFill/>
        <a:ln w="34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109243697479014E-2"/>
          <c:y val="0.12222222222222232"/>
          <c:w val="0.95798319327731096"/>
          <c:h val="0.777777777777778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16992"/>
        <c:axId val="151770752"/>
      </c:barChart>
      <c:catAx>
        <c:axId val="76116992"/>
        <c:scaling>
          <c:orientation val="minMax"/>
        </c:scaling>
        <c:delete val="0"/>
        <c:axPos val="b"/>
        <c:majorTickMark val="cross"/>
        <c:minorTickMark val="none"/>
        <c:tickLblPos val="nextTo"/>
        <c:spPr>
          <a:ln w="4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51770752"/>
        <c:crosses val="autoZero"/>
        <c:auto val="1"/>
        <c:lblAlgn val="ctr"/>
        <c:lblOffset val="100"/>
        <c:tickMarkSkip val="1"/>
        <c:noMultiLvlLbl val="0"/>
      </c:catAx>
      <c:valAx>
        <c:axId val="151770752"/>
        <c:scaling>
          <c:orientation val="minMax"/>
        </c:scaling>
        <c:delete val="0"/>
        <c:axPos val="l"/>
        <c:majorTickMark val="cross"/>
        <c:minorTickMark val="none"/>
        <c:tickLblPos val="nextTo"/>
        <c:spPr>
          <a:ln w="43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116992"/>
        <c:crosses val="autoZero"/>
        <c:crossBetween val="between"/>
      </c:valAx>
      <c:spPr>
        <a:noFill/>
        <a:ln w="34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AD1433-D043-49D4-9F59-DDDA99663EF2}" type="doc">
      <dgm:prSet loTypeId="urn:microsoft.com/office/officeart/2005/8/layout/vList6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3C7CD1-CEDE-44B1-B761-AD2A8ED2DE96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Взыскание задолженности с должников физических лиц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03D17F35-5869-4E95-BA6E-24ABD6086140}" type="parTrans" cxnId="{4127C6A9-3001-4871-A45D-07C6047BFE6D}">
      <dgm:prSet/>
      <dgm:spPr/>
      <dgm:t>
        <a:bodyPr/>
        <a:lstStyle/>
        <a:p>
          <a:endParaRPr lang="ru-RU"/>
        </a:p>
      </dgm:t>
    </dgm:pt>
    <dgm:pt modelId="{669893B4-872E-4FAE-BE36-DC0FAC4E0973}" type="sibTrans" cxnId="{4127C6A9-3001-4871-A45D-07C6047BFE6D}">
      <dgm:prSet/>
      <dgm:spPr/>
      <dgm:t>
        <a:bodyPr/>
        <a:lstStyle/>
        <a:p>
          <a:endParaRPr lang="ru-RU"/>
        </a:p>
      </dgm:t>
    </dgm:pt>
    <dgm:pt modelId="{8705FF92-5CA7-47DC-9551-890CBD98888F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Минимальная сумма задолженности по налогам физического лица, при которой налоговые органы будут направлять требование о ее уплате в трехмесячный срок со дня выявления, возросла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с 500 до 3000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рублей.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DF194B5-791B-4D98-A0A1-08DE44998D08}" type="parTrans" cxnId="{00412DE7-FCF0-430E-A799-E1FAAA417EBC}">
      <dgm:prSet/>
      <dgm:spPr/>
      <dgm:t>
        <a:bodyPr/>
        <a:lstStyle/>
        <a:p>
          <a:endParaRPr lang="ru-RU"/>
        </a:p>
      </dgm:t>
    </dgm:pt>
    <dgm:pt modelId="{CADEDAC7-76E3-4E67-AE5F-A73A5C06A80D}" type="sibTrans" cxnId="{00412DE7-FCF0-430E-A799-E1FAAA417EBC}">
      <dgm:prSet/>
      <dgm:spPr/>
      <dgm:t>
        <a:bodyPr/>
        <a:lstStyle/>
        <a:p>
          <a:endParaRPr lang="ru-RU"/>
        </a:p>
      </dgm:t>
    </dgm:pt>
    <dgm:pt modelId="{1CD0D697-55C1-4220-AF5F-B576C5F8C80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Минимальная сумма налоговой задолженности физических лиц, при которой налоговые органы могут обращаться в суд для взыскания в течение шести месяцев со дня истечения срока исполнения требования об уплате, повышена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с 3000 до 10 000 рублей.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CA32C4A-EF24-46A7-BB13-D2BDB03D8AC6}" type="parTrans" cxnId="{E20ACFC5-2E2E-4512-84BF-8EB8E2ED936C}">
      <dgm:prSet/>
      <dgm:spPr/>
      <dgm:t>
        <a:bodyPr/>
        <a:lstStyle/>
        <a:p>
          <a:endParaRPr lang="ru-RU"/>
        </a:p>
      </dgm:t>
    </dgm:pt>
    <dgm:pt modelId="{09E6E83E-8823-466F-A6E8-A075B05845B0}" type="sibTrans" cxnId="{E20ACFC5-2E2E-4512-84BF-8EB8E2ED936C}">
      <dgm:prSet/>
      <dgm:spPr/>
      <dgm:t>
        <a:bodyPr/>
        <a:lstStyle/>
        <a:p>
          <a:endParaRPr lang="ru-RU"/>
        </a:p>
      </dgm:t>
    </dgm:pt>
    <dgm:pt modelId="{A9D8DC7C-362D-405A-82C8-9C8DE7B2C041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Взыскание задолженности с должников ЮЛ и ИП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009B9EF-90B2-4ABA-85B1-8BFD7A4072AD}" type="parTrans" cxnId="{74F9F3DE-BE85-48E1-BE42-FC17206FB3B8}">
      <dgm:prSet/>
      <dgm:spPr/>
      <dgm:t>
        <a:bodyPr/>
        <a:lstStyle/>
        <a:p>
          <a:endParaRPr lang="ru-RU"/>
        </a:p>
      </dgm:t>
    </dgm:pt>
    <dgm:pt modelId="{12056696-8633-4CF7-9264-965A088AA73C}" type="sibTrans" cxnId="{74F9F3DE-BE85-48E1-BE42-FC17206FB3B8}">
      <dgm:prSet/>
      <dgm:spPr/>
      <dgm:t>
        <a:bodyPr/>
        <a:lstStyle/>
        <a:p>
          <a:endParaRPr lang="ru-RU"/>
        </a:p>
      </dgm:t>
    </dgm:pt>
    <dgm:pt modelId="{26C9E7F7-C789-4604-9F13-52C718BB03C2}">
      <dgm:prSet phldrT="[Текст]"/>
      <dgm:spPr/>
      <dgm:t>
        <a:bodyPr/>
        <a:lstStyle/>
        <a:p>
          <a:pPr algn="l"/>
          <a:endParaRPr lang="ru-RU" sz="1200" dirty="0"/>
        </a:p>
      </dgm:t>
    </dgm:pt>
    <dgm:pt modelId="{625A0FA1-C7B3-4BAC-8BAA-2223B5D42DF7}" type="parTrans" cxnId="{6FC3A968-97B2-411A-ABBC-CF915273C7A3}">
      <dgm:prSet/>
      <dgm:spPr/>
      <dgm:t>
        <a:bodyPr/>
        <a:lstStyle/>
        <a:p>
          <a:endParaRPr lang="ru-RU"/>
        </a:p>
      </dgm:t>
    </dgm:pt>
    <dgm:pt modelId="{F10650BB-9F72-4AB5-8702-71915C7B4CBF}" type="sibTrans" cxnId="{6FC3A968-97B2-411A-ABBC-CF915273C7A3}">
      <dgm:prSet/>
      <dgm:spPr/>
      <dgm:t>
        <a:bodyPr/>
        <a:lstStyle/>
        <a:p>
          <a:endParaRPr lang="ru-RU"/>
        </a:p>
      </dgm:t>
    </dgm:pt>
    <dgm:pt modelId="{784C7371-A616-44CB-92B9-519541FC8883}">
      <dgm:prSet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ст. 46 НК РФ </a:t>
          </a:r>
          <a:r>
            <a:rPr lang="ru-RU" sz="1400" b="0" dirty="0" smtClean="0">
              <a:latin typeface="Times New Roman" pitchFamily="18" charset="0"/>
              <a:cs typeface="Times New Roman" pitchFamily="18" charset="0"/>
            </a:rPr>
            <a:t>- Так, по общему правилу, налоговые органы будут принимать в отношении организаций и ИП решение о взыскании, если общая сумма налога, сбора, страховых взносов, пеней, штрафов, подлежащая взысканию,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превышает 3 тыс. руб. 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720EBE4D-942C-4FF4-9758-56134BB2AB65}" type="parTrans" cxnId="{B9DE7FBA-5EC7-4AB6-AF9F-1F0DDC68029B}">
      <dgm:prSet/>
      <dgm:spPr/>
      <dgm:t>
        <a:bodyPr/>
        <a:lstStyle/>
        <a:p>
          <a:endParaRPr lang="ru-RU"/>
        </a:p>
      </dgm:t>
    </dgm:pt>
    <dgm:pt modelId="{15F7822D-7323-4F17-B942-CFBA6C30D3E1}" type="sibTrans" cxnId="{B9DE7FBA-5EC7-4AB6-AF9F-1F0DDC68029B}">
      <dgm:prSet/>
      <dgm:spPr/>
      <dgm:t>
        <a:bodyPr/>
        <a:lstStyle/>
        <a:p>
          <a:endParaRPr lang="ru-RU"/>
        </a:p>
      </dgm:t>
    </dgm:pt>
    <dgm:pt modelId="{5149B023-8FD5-4B84-963A-14A8B9BA0A19}">
      <dgm:prSet phldrT="[Текст]" custT="1"/>
      <dgm:spPr/>
      <dgm:t>
        <a:bodyPr/>
        <a:lstStyle/>
        <a:p>
          <a:pPr algn="just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Ст. 70 НК РФ -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случае, когда сумма недоимки у организации или ИП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не превышает 3 тыс. руб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., требование об уплате налоговые органы могут выставить не позднее года со дня ее выявления.</a:t>
          </a:r>
          <a:endParaRPr lang="ru-RU" sz="1400" dirty="0"/>
        </a:p>
      </dgm:t>
    </dgm:pt>
    <dgm:pt modelId="{8A1A3177-1FCC-4D26-8880-F43C2D8C3C53}" type="parTrans" cxnId="{1FA52111-C461-4D98-A2CC-61D89B11F6E9}">
      <dgm:prSet/>
      <dgm:spPr/>
      <dgm:t>
        <a:bodyPr/>
        <a:lstStyle/>
        <a:p>
          <a:endParaRPr lang="ru-RU"/>
        </a:p>
      </dgm:t>
    </dgm:pt>
    <dgm:pt modelId="{5B96B690-DBD0-4133-801B-0860ED3A0531}" type="sibTrans" cxnId="{1FA52111-C461-4D98-A2CC-61D89B11F6E9}">
      <dgm:prSet/>
      <dgm:spPr/>
      <dgm:t>
        <a:bodyPr/>
        <a:lstStyle/>
        <a:p>
          <a:endParaRPr lang="ru-RU"/>
        </a:p>
      </dgm:t>
    </dgm:pt>
    <dgm:pt modelId="{D770939B-24FA-40B7-AFFD-AFAB859F120B}" type="pres">
      <dgm:prSet presAssocID="{50AD1433-D043-49D4-9F59-DDDA99663EF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170BA1-2F70-43A4-A08D-C9E5A7EA68CA}" type="pres">
      <dgm:prSet presAssocID="{ED3C7CD1-CEDE-44B1-B761-AD2A8ED2DE96}" presName="linNode" presStyleCnt="0"/>
      <dgm:spPr/>
    </dgm:pt>
    <dgm:pt modelId="{5D6EE96B-FFE4-4BB3-9CED-ED74F9091804}" type="pres">
      <dgm:prSet presAssocID="{ED3C7CD1-CEDE-44B1-B761-AD2A8ED2DE9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F6300-A1D1-4EBE-A96C-24FAB7565975}" type="pres">
      <dgm:prSet presAssocID="{ED3C7CD1-CEDE-44B1-B761-AD2A8ED2DE9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87F52-ABE3-4282-BF67-B076ABACC0A3}" type="pres">
      <dgm:prSet presAssocID="{669893B4-872E-4FAE-BE36-DC0FAC4E0973}" presName="spacing" presStyleCnt="0"/>
      <dgm:spPr/>
    </dgm:pt>
    <dgm:pt modelId="{032DD596-25B3-4C85-9518-A3D88A133113}" type="pres">
      <dgm:prSet presAssocID="{A9D8DC7C-362D-405A-82C8-9C8DE7B2C041}" presName="linNode" presStyleCnt="0"/>
      <dgm:spPr/>
    </dgm:pt>
    <dgm:pt modelId="{1BCB39AF-6B74-48A9-8BB0-070D907475C4}" type="pres">
      <dgm:prSet presAssocID="{A9D8DC7C-362D-405A-82C8-9C8DE7B2C041}" presName="parentShp" presStyleLbl="node1" presStyleIdx="1" presStyleCnt="2" custLinFactNeighborX="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22AC1B-E2D2-4041-83C2-19051AF45064}" type="pres">
      <dgm:prSet presAssocID="{A9D8DC7C-362D-405A-82C8-9C8DE7B2C041}" presName="childShp" presStyleLbl="bgAccFollowNode1" presStyleIdx="1" presStyleCnt="2" custLinFactNeighborX="2973" custLinFactNeighborY="-1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C3A968-97B2-411A-ABBC-CF915273C7A3}" srcId="{A9D8DC7C-362D-405A-82C8-9C8DE7B2C041}" destId="{26C9E7F7-C789-4604-9F13-52C718BB03C2}" srcOrd="0" destOrd="0" parTransId="{625A0FA1-C7B3-4BAC-8BAA-2223B5D42DF7}" sibTransId="{F10650BB-9F72-4AB5-8702-71915C7B4CBF}"/>
    <dgm:cxn modelId="{BF014C2D-C77A-41A3-BCD5-3CA9EB3BFFC3}" type="presOf" srcId="{ED3C7CD1-CEDE-44B1-B761-AD2A8ED2DE96}" destId="{5D6EE96B-FFE4-4BB3-9CED-ED74F9091804}" srcOrd="0" destOrd="0" presId="urn:microsoft.com/office/officeart/2005/8/layout/vList6"/>
    <dgm:cxn modelId="{91590225-05AC-4072-AFBB-D7B27053E8BF}" type="presOf" srcId="{1CD0D697-55C1-4220-AF5F-B576C5F8C80A}" destId="{655F6300-A1D1-4EBE-A96C-24FAB7565975}" srcOrd="0" destOrd="1" presId="urn:microsoft.com/office/officeart/2005/8/layout/vList6"/>
    <dgm:cxn modelId="{4127C6A9-3001-4871-A45D-07C6047BFE6D}" srcId="{50AD1433-D043-49D4-9F59-DDDA99663EF2}" destId="{ED3C7CD1-CEDE-44B1-B761-AD2A8ED2DE96}" srcOrd="0" destOrd="0" parTransId="{03D17F35-5869-4E95-BA6E-24ABD6086140}" sibTransId="{669893B4-872E-4FAE-BE36-DC0FAC4E0973}"/>
    <dgm:cxn modelId="{10030B6C-6491-405F-BED4-E430EDAF3265}" type="presOf" srcId="{8705FF92-5CA7-47DC-9551-890CBD98888F}" destId="{655F6300-A1D1-4EBE-A96C-24FAB7565975}" srcOrd="0" destOrd="0" presId="urn:microsoft.com/office/officeart/2005/8/layout/vList6"/>
    <dgm:cxn modelId="{00412DE7-FCF0-430E-A799-E1FAAA417EBC}" srcId="{ED3C7CD1-CEDE-44B1-B761-AD2A8ED2DE96}" destId="{8705FF92-5CA7-47DC-9551-890CBD98888F}" srcOrd="0" destOrd="0" parTransId="{9DF194B5-791B-4D98-A0A1-08DE44998D08}" sibTransId="{CADEDAC7-76E3-4E67-AE5F-A73A5C06A80D}"/>
    <dgm:cxn modelId="{74F9F3DE-BE85-48E1-BE42-FC17206FB3B8}" srcId="{50AD1433-D043-49D4-9F59-DDDA99663EF2}" destId="{A9D8DC7C-362D-405A-82C8-9C8DE7B2C041}" srcOrd="1" destOrd="0" parTransId="{C009B9EF-90B2-4ABA-85B1-8BFD7A4072AD}" sibTransId="{12056696-8633-4CF7-9264-965A088AA73C}"/>
    <dgm:cxn modelId="{1FA52111-C461-4D98-A2CC-61D89B11F6E9}" srcId="{A9D8DC7C-362D-405A-82C8-9C8DE7B2C041}" destId="{5149B023-8FD5-4B84-963A-14A8B9BA0A19}" srcOrd="1" destOrd="0" parTransId="{8A1A3177-1FCC-4D26-8880-F43C2D8C3C53}" sibTransId="{5B96B690-DBD0-4133-801B-0860ED3A0531}"/>
    <dgm:cxn modelId="{9C221005-6B93-4BD3-AF9C-B2D94F14117F}" type="presOf" srcId="{784C7371-A616-44CB-92B9-519541FC8883}" destId="{8322AC1B-E2D2-4041-83C2-19051AF45064}" srcOrd="0" destOrd="2" presId="urn:microsoft.com/office/officeart/2005/8/layout/vList6"/>
    <dgm:cxn modelId="{B9DE7FBA-5EC7-4AB6-AF9F-1F0DDC68029B}" srcId="{A9D8DC7C-362D-405A-82C8-9C8DE7B2C041}" destId="{784C7371-A616-44CB-92B9-519541FC8883}" srcOrd="2" destOrd="0" parTransId="{720EBE4D-942C-4FF4-9758-56134BB2AB65}" sibTransId="{15F7822D-7323-4F17-B942-CFBA6C30D3E1}"/>
    <dgm:cxn modelId="{1A07CBE4-6ACD-4F7A-A8DB-7D62134FACFF}" type="presOf" srcId="{26C9E7F7-C789-4604-9F13-52C718BB03C2}" destId="{8322AC1B-E2D2-4041-83C2-19051AF45064}" srcOrd="0" destOrd="0" presId="urn:microsoft.com/office/officeart/2005/8/layout/vList6"/>
    <dgm:cxn modelId="{D2CFA83B-D495-423F-8002-ABE5520A77F6}" type="presOf" srcId="{A9D8DC7C-362D-405A-82C8-9C8DE7B2C041}" destId="{1BCB39AF-6B74-48A9-8BB0-070D907475C4}" srcOrd="0" destOrd="0" presId="urn:microsoft.com/office/officeart/2005/8/layout/vList6"/>
    <dgm:cxn modelId="{E20ACFC5-2E2E-4512-84BF-8EB8E2ED936C}" srcId="{ED3C7CD1-CEDE-44B1-B761-AD2A8ED2DE96}" destId="{1CD0D697-55C1-4220-AF5F-B576C5F8C80A}" srcOrd="1" destOrd="0" parTransId="{9CA32C4A-EF24-46A7-BB13-D2BDB03D8AC6}" sibTransId="{09E6E83E-8823-466F-A6E8-A075B05845B0}"/>
    <dgm:cxn modelId="{E74C51EE-9904-41C2-82DF-BE1C41EF6947}" type="presOf" srcId="{50AD1433-D043-49D4-9F59-DDDA99663EF2}" destId="{D770939B-24FA-40B7-AFFD-AFAB859F120B}" srcOrd="0" destOrd="0" presId="urn:microsoft.com/office/officeart/2005/8/layout/vList6"/>
    <dgm:cxn modelId="{57C74E5D-9A9F-4DFD-8678-62A313056739}" type="presOf" srcId="{5149B023-8FD5-4B84-963A-14A8B9BA0A19}" destId="{8322AC1B-E2D2-4041-83C2-19051AF45064}" srcOrd="0" destOrd="1" presId="urn:microsoft.com/office/officeart/2005/8/layout/vList6"/>
    <dgm:cxn modelId="{144F3701-E8C9-44B1-9B7A-167A3D36F6FB}" type="presParOf" srcId="{D770939B-24FA-40B7-AFFD-AFAB859F120B}" destId="{11170BA1-2F70-43A4-A08D-C9E5A7EA68CA}" srcOrd="0" destOrd="0" presId="urn:microsoft.com/office/officeart/2005/8/layout/vList6"/>
    <dgm:cxn modelId="{30DA74EA-9AC3-45E7-8A50-1B538B9FF478}" type="presParOf" srcId="{11170BA1-2F70-43A4-A08D-C9E5A7EA68CA}" destId="{5D6EE96B-FFE4-4BB3-9CED-ED74F9091804}" srcOrd="0" destOrd="0" presId="urn:microsoft.com/office/officeart/2005/8/layout/vList6"/>
    <dgm:cxn modelId="{4822FFF1-5C4A-411C-8D3A-D5B40DAA5A32}" type="presParOf" srcId="{11170BA1-2F70-43A4-A08D-C9E5A7EA68CA}" destId="{655F6300-A1D1-4EBE-A96C-24FAB7565975}" srcOrd="1" destOrd="0" presId="urn:microsoft.com/office/officeart/2005/8/layout/vList6"/>
    <dgm:cxn modelId="{38E202DA-0B06-462F-9B68-ECA466F63EA8}" type="presParOf" srcId="{D770939B-24FA-40B7-AFFD-AFAB859F120B}" destId="{07387F52-ABE3-4282-BF67-B076ABACC0A3}" srcOrd="1" destOrd="0" presId="urn:microsoft.com/office/officeart/2005/8/layout/vList6"/>
    <dgm:cxn modelId="{A0BF68F8-2884-4D12-BF7A-D6ABE29FACFA}" type="presParOf" srcId="{D770939B-24FA-40B7-AFFD-AFAB859F120B}" destId="{032DD596-25B3-4C85-9518-A3D88A133113}" srcOrd="2" destOrd="0" presId="urn:microsoft.com/office/officeart/2005/8/layout/vList6"/>
    <dgm:cxn modelId="{EA27E8CE-DF45-4DF5-9805-50F23EE509AA}" type="presParOf" srcId="{032DD596-25B3-4C85-9518-A3D88A133113}" destId="{1BCB39AF-6B74-48A9-8BB0-070D907475C4}" srcOrd="0" destOrd="0" presId="urn:microsoft.com/office/officeart/2005/8/layout/vList6"/>
    <dgm:cxn modelId="{4A5050D0-E21D-454E-9EC3-DB7E23A5D623}" type="presParOf" srcId="{032DD596-25B3-4C85-9518-A3D88A133113}" destId="{8322AC1B-E2D2-4041-83C2-19051AF4506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B1F8D-4286-4756-B999-010BB1CDC9DE}" type="doc">
      <dgm:prSet loTypeId="urn:microsoft.com/office/officeart/2005/8/layout/vList6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BB134B3-2BCE-490E-B960-D7B0F8782AC8}">
      <dgm:prSet phldrT="[Текст]" custT="1"/>
      <dgm:spPr/>
      <dgm:t>
        <a:bodyPr/>
        <a:lstStyle/>
        <a:p>
          <a:pPr algn="ctr"/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 взыскании крупной недоимки стало больше полномочий</a:t>
          </a:r>
        </a:p>
        <a:p>
          <a:pPr algn="ctr"/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45533788-567E-47E4-8D83-B7467C82AE39}" type="parTrans" cxnId="{94838512-01C8-46FF-9787-87B6ADF94A8D}">
      <dgm:prSet/>
      <dgm:spPr/>
      <dgm:t>
        <a:bodyPr/>
        <a:lstStyle/>
        <a:p>
          <a:endParaRPr lang="ru-RU"/>
        </a:p>
      </dgm:t>
    </dgm:pt>
    <dgm:pt modelId="{BC03F403-8033-49E2-8832-5079F2533169}" type="sibTrans" cxnId="{94838512-01C8-46FF-9787-87B6ADF94A8D}">
      <dgm:prSet/>
      <dgm:spPr/>
      <dgm:t>
        <a:bodyPr/>
        <a:lstStyle/>
        <a:p>
          <a:endParaRPr lang="ru-RU"/>
        </a:p>
      </dgm:t>
    </dgm:pt>
    <dgm:pt modelId="{D043B9D6-3CDE-40F8-A3EC-BFDD117C0864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Если налоговый орган вынес решение о взыскании недоимки на сумму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более 1 млн руб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. и оно не исполнено 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в течение 10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рабочих дней, то он вправе: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A893C1B-960D-4DA0-910B-5AFF151A79BB}" type="parTrans" cxnId="{A8F5D135-C3E0-4FA9-97FF-A1A658A72B87}">
      <dgm:prSet/>
      <dgm:spPr/>
      <dgm:t>
        <a:bodyPr/>
        <a:lstStyle/>
        <a:p>
          <a:endParaRPr lang="ru-RU"/>
        </a:p>
      </dgm:t>
    </dgm:pt>
    <dgm:pt modelId="{D4D85F08-3A24-4989-B022-54426BFC5488}" type="sibTrans" cxnId="{A8F5D135-C3E0-4FA9-97FF-A1A658A72B87}">
      <dgm:prSet/>
      <dgm:spPr/>
      <dgm:t>
        <a:bodyPr/>
        <a:lstStyle/>
        <a:p>
          <a:endParaRPr lang="ru-RU"/>
        </a:p>
      </dgm:t>
    </dgm:pt>
    <dgm:pt modelId="{0D496D5B-A7C1-40CE-B2E8-EDD8A3633502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Имущество должника в залоге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C273EBC6-9FED-4C8B-B96B-A88655A4FFE7}" type="parTrans" cxnId="{5C2A1922-2158-497F-A47E-595C5A9E2EF6}">
      <dgm:prSet/>
      <dgm:spPr/>
      <dgm:t>
        <a:bodyPr/>
        <a:lstStyle/>
        <a:p>
          <a:endParaRPr lang="ru-RU"/>
        </a:p>
      </dgm:t>
    </dgm:pt>
    <dgm:pt modelId="{6E458179-878F-4D15-B461-6361641867AC}" type="sibTrans" cxnId="{5C2A1922-2158-497F-A47E-595C5A9E2EF6}">
      <dgm:prSet/>
      <dgm:spPr/>
      <dgm:t>
        <a:bodyPr/>
        <a:lstStyle/>
        <a:p>
          <a:endParaRPr lang="ru-RU"/>
        </a:p>
      </dgm:t>
    </dgm:pt>
    <dgm:pt modelId="{3D4477AB-B49C-477E-92C6-9BF15DC71E1E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Имущество налогоплательщика может быть в залоге у налогового органа, если: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10F04F9-1B2C-4EA8-9E46-3527ED724B2F}" type="parTrans" cxnId="{84EF8BAE-CA17-4ABB-B5C4-5B8A4EB2BE53}">
      <dgm:prSet/>
      <dgm:spPr/>
      <dgm:t>
        <a:bodyPr/>
        <a:lstStyle/>
        <a:p>
          <a:endParaRPr lang="ru-RU"/>
        </a:p>
      </dgm:t>
    </dgm:pt>
    <dgm:pt modelId="{0A5C8039-40CD-4756-8516-91FC77058912}" type="sibTrans" cxnId="{84EF8BAE-CA17-4ABB-B5C4-5B8A4EB2BE53}">
      <dgm:prSet/>
      <dgm:spPr/>
      <dgm:t>
        <a:bodyPr/>
        <a:lstStyle/>
        <a:p>
          <a:endParaRPr lang="ru-RU"/>
        </a:p>
      </dgm:t>
    </dgm:pt>
    <dgm:pt modelId="{3BEE4EBD-FCEF-4975-A806-B6F7988E4A76}">
      <dgm:prSet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- осмотреть территории, помещения, документы и имущество организации, но только при наличии ее согласия;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A5AFF97-0132-4B65-B3A1-1712A22ABA4D}" type="parTrans" cxnId="{4B21E96D-2782-4546-83F6-9E8BFCC8DE84}">
      <dgm:prSet/>
      <dgm:spPr/>
      <dgm:t>
        <a:bodyPr/>
        <a:lstStyle/>
        <a:p>
          <a:endParaRPr lang="ru-RU"/>
        </a:p>
      </dgm:t>
    </dgm:pt>
    <dgm:pt modelId="{8D08B36F-3A2E-40E1-A443-315E1A8997F0}" type="sibTrans" cxnId="{4B21E96D-2782-4546-83F6-9E8BFCC8DE84}">
      <dgm:prSet/>
      <dgm:spPr/>
      <dgm:t>
        <a:bodyPr/>
        <a:lstStyle/>
        <a:p>
          <a:endParaRPr lang="ru-RU"/>
        </a:p>
      </dgm:t>
    </dgm:pt>
    <dgm:pt modelId="{DB318137-AFED-4ACF-9301-B5951344922C}">
      <dgm:prSet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- вне проверки истребовать документы (информацию) об имуществе, имущественных правах и обязательствах организации.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F4B23C0-36C1-4033-A406-4C00740AA1B4}" type="parTrans" cxnId="{FE9BE410-CE38-48B2-B961-4D4E9E96168F}">
      <dgm:prSet/>
      <dgm:spPr/>
      <dgm:t>
        <a:bodyPr/>
        <a:lstStyle/>
        <a:p>
          <a:endParaRPr lang="ru-RU"/>
        </a:p>
      </dgm:t>
    </dgm:pt>
    <dgm:pt modelId="{C0B10876-5B96-4E5D-B8C4-BBA0CB8710CC}" type="sibTrans" cxnId="{FE9BE410-CE38-48B2-B961-4D4E9E96168F}">
      <dgm:prSet/>
      <dgm:spPr/>
      <dgm:t>
        <a:bodyPr/>
        <a:lstStyle/>
        <a:p>
          <a:endParaRPr lang="ru-RU"/>
        </a:p>
      </dgm:t>
    </dgm:pt>
    <dgm:pt modelId="{A1A11E64-A43A-441A-8E01-7B8E4342D9CC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налогоплательщик не погасит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 течение одного месяца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задолженность, указанную в решении о взыскании, исполнение которого обеспечено наложением ареста на имущество в соответствии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со ст. 77 Налогового кодекса РФ.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3DE800D-7DDC-4EEF-8135-C0082B744423}" type="parTrans" cxnId="{8E20F862-B719-4BDE-9A6F-A72300DDA4D4}">
      <dgm:prSet/>
      <dgm:spPr/>
      <dgm:t>
        <a:bodyPr/>
        <a:lstStyle/>
        <a:p>
          <a:endParaRPr lang="ru-RU"/>
        </a:p>
      </dgm:t>
    </dgm:pt>
    <dgm:pt modelId="{5C9E40E7-B3E0-4C36-9DC5-C93F2CA904DE}" type="sibTrans" cxnId="{8E20F862-B719-4BDE-9A6F-A72300DDA4D4}">
      <dgm:prSet/>
      <dgm:spPr/>
      <dgm:t>
        <a:bodyPr/>
        <a:lstStyle/>
        <a:p>
          <a:endParaRPr lang="ru-RU"/>
        </a:p>
      </dgm:t>
    </dgm:pt>
    <dgm:pt modelId="{F8062124-54E5-423C-A93A-264769BB60EA}">
      <dgm:prSet custT="1"/>
      <dgm:spPr/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вступило в силу решение налоговой проверки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предусмотренное п. 7 ст. 101 Налогового кодекса, исполнение которого обеспечено запретом на отчуждение или передачу в залог имущества налогоплательщика, без согласия налогового органа.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04A6E3F-808E-4209-90B7-123DE833BF6E}" type="parTrans" cxnId="{29F10D52-F8DE-413A-BE78-8164B30E136B}">
      <dgm:prSet/>
      <dgm:spPr/>
      <dgm:t>
        <a:bodyPr/>
        <a:lstStyle/>
        <a:p>
          <a:endParaRPr lang="ru-RU"/>
        </a:p>
      </dgm:t>
    </dgm:pt>
    <dgm:pt modelId="{82E22295-BAC1-4F6C-BCCA-0C374AE6088F}" type="sibTrans" cxnId="{29F10D52-F8DE-413A-BE78-8164B30E136B}">
      <dgm:prSet/>
      <dgm:spPr/>
      <dgm:t>
        <a:bodyPr/>
        <a:lstStyle/>
        <a:p>
          <a:endParaRPr lang="ru-RU"/>
        </a:p>
      </dgm:t>
    </dgm:pt>
    <dgm:pt modelId="{205A3314-D0AA-469B-8EEA-291199B93381}">
      <dgm:prSet/>
      <dgm:spPr/>
      <dgm:t>
        <a:bodyPr/>
        <a:lstStyle/>
        <a:p>
          <a:pPr algn="l"/>
          <a:endParaRPr lang="ru-RU" sz="1200" dirty="0"/>
        </a:p>
      </dgm:t>
    </dgm:pt>
    <dgm:pt modelId="{7897C8F3-BC90-477C-9D8B-83913694EF36}" type="parTrans" cxnId="{3ACD6F1B-649F-4E23-921D-7D5A1BE989DE}">
      <dgm:prSet/>
      <dgm:spPr/>
      <dgm:t>
        <a:bodyPr/>
        <a:lstStyle/>
        <a:p>
          <a:endParaRPr lang="ru-RU"/>
        </a:p>
      </dgm:t>
    </dgm:pt>
    <dgm:pt modelId="{7E24B625-8A76-48A5-8891-675B045F13DB}" type="sibTrans" cxnId="{3ACD6F1B-649F-4E23-921D-7D5A1BE989DE}">
      <dgm:prSet/>
      <dgm:spPr/>
      <dgm:t>
        <a:bodyPr/>
        <a:lstStyle/>
        <a:p>
          <a:endParaRPr lang="ru-RU"/>
        </a:p>
      </dgm:t>
    </dgm:pt>
    <dgm:pt modelId="{FE97601E-0550-4B7A-905B-5B53C1F16906}" type="pres">
      <dgm:prSet presAssocID="{654B1F8D-4286-4756-B999-010BB1CDC9D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4BA8D7D-85D6-4FF3-A513-784AA13EE36D}" type="pres">
      <dgm:prSet presAssocID="{ABB134B3-2BCE-490E-B960-D7B0F8782AC8}" presName="linNode" presStyleCnt="0"/>
      <dgm:spPr/>
    </dgm:pt>
    <dgm:pt modelId="{62E00064-4CBA-44A3-B82A-6E6D7BC4A01D}" type="pres">
      <dgm:prSet presAssocID="{ABB134B3-2BCE-490E-B960-D7B0F8782AC8}" presName="parentShp" presStyleLbl="node1" presStyleIdx="0" presStyleCnt="2" custLinFactNeighborX="-1788" custLinFactNeighborY="1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4A487-7FFE-4680-9E46-07B95F6D70B6}" type="pres">
      <dgm:prSet presAssocID="{ABB134B3-2BCE-490E-B960-D7B0F8782AC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5ECB6-1582-4DB7-A4C6-3B9C667CD6B8}" type="pres">
      <dgm:prSet presAssocID="{BC03F403-8033-49E2-8832-5079F2533169}" presName="spacing" presStyleCnt="0"/>
      <dgm:spPr/>
    </dgm:pt>
    <dgm:pt modelId="{21A2B7BD-91CC-4F2E-BE89-5F2654B5C005}" type="pres">
      <dgm:prSet presAssocID="{0D496D5B-A7C1-40CE-B2E8-EDD8A3633502}" presName="linNode" presStyleCnt="0"/>
      <dgm:spPr/>
    </dgm:pt>
    <dgm:pt modelId="{185097EF-1BB5-4BBF-865F-C75E6D545069}" type="pres">
      <dgm:prSet presAssocID="{0D496D5B-A7C1-40CE-B2E8-EDD8A363350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D9748-0F80-4991-89AD-7376DC1CBCDD}" type="pres">
      <dgm:prSet presAssocID="{0D496D5B-A7C1-40CE-B2E8-EDD8A363350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A0D6A5-B60C-46ED-9CDE-24F71596FEC7}" type="presOf" srcId="{0D496D5B-A7C1-40CE-B2E8-EDD8A3633502}" destId="{185097EF-1BB5-4BBF-865F-C75E6D545069}" srcOrd="0" destOrd="0" presId="urn:microsoft.com/office/officeart/2005/8/layout/vList6"/>
    <dgm:cxn modelId="{DFE7FDE4-9BC4-46C3-89DF-06AA52A4D3C4}" type="presOf" srcId="{205A3314-D0AA-469B-8EEA-291199B93381}" destId="{255D9748-0F80-4991-89AD-7376DC1CBCDD}" srcOrd="0" destOrd="3" presId="urn:microsoft.com/office/officeart/2005/8/layout/vList6"/>
    <dgm:cxn modelId="{5C2A1922-2158-497F-A47E-595C5A9E2EF6}" srcId="{654B1F8D-4286-4756-B999-010BB1CDC9DE}" destId="{0D496D5B-A7C1-40CE-B2E8-EDD8A3633502}" srcOrd="1" destOrd="0" parTransId="{C273EBC6-9FED-4C8B-B96B-A88655A4FFE7}" sibTransId="{6E458179-878F-4D15-B461-6361641867AC}"/>
    <dgm:cxn modelId="{A8F5D135-C3E0-4FA9-97FF-A1A658A72B87}" srcId="{ABB134B3-2BCE-490E-B960-D7B0F8782AC8}" destId="{D043B9D6-3CDE-40F8-A3EC-BFDD117C0864}" srcOrd="0" destOrd="0" parTransId="{7A893C1B-960D-4DA0-910B-5AFF151A79BB}" sibTransId="{D4D85F08-3A24-4989-B022-54426BFC5488}"/>
    <dgm:cxn modelId="{3ACD6F1B-649F-4E23-921D-7D5A1BE989DE}" srcId="{0D496D5B-A7C1-40CE-B2E8-EDD8A3633502}" destId="{205A3314-D0AA-469B-8EEA-291199B93381}" srcOrd="3" destOrd="0" parTransId="{7897C8F3-BC90-477C-9D8B-83913694EF36}" sibTransId="{7E24B625-8A76-48A5-8891-675B045F13DB}"/>
    <dgm:cxn modelId="{D9C03C93-E0A2-4FBB-AD41-C36267B22F1F}" type="presOf" srcId="{F8062124-54E5-423C-A93A-264769BB60EA}" destId="{255D9748-0F80-4991-89AD-7376DC1CBCDD}" srcOrd="0" destOrd="2" presId="urn:microsoft.com/office/officeart/2005/8/layout/vList6"/>
    <dgm:cxn modelId="{94838512-01C8-46FF-9787-87B6ADF94A8D}" srcId="{654B1F8D-4286-4756-B999-010BB1CDC9DE}" destId="{ABB134B3-2BCE-490E-B960-D7B0F8782AC8}" srcOrd="0" destOrd="0" parTransId="{45533788-567E-47E4-8D83-B7467C82AE39}" sibTransId="{BC03F403-8033-49E2-8832-5079F2533169}"/>
    <dgm:cxn modelId="{84EF8BAE-CA17-4ABB-B5C4-5B8A4EB2BE53}" srcId="{0D496D5B-A7C1-40CE-B2E8-EDD8A3633502}" destId="{3D4477AB-B49C-477E-92C6-9BF15DC71E1E}" srcOrd="0" destOrd="0" parTransId="{510F04F9-1B2C-4EA8-9E46-3527ED724B2F}" sibTransId="{0A5C8039-40CD-4756-8516-91FC77058912}"/>
    <dgm:cxn modelId="{4B21E96D-2782-4546-83F6-9E8BFCC8DE84}" srcId="{ABB134B3-2BCE-490E-B960-D7B0F8782AC8}" destId="{3BEE4EBD-FCEF-4975-A806-B6F7988E4A76}" srcOrd="1" destOrd="0" parTransId="{0A5AFF97-0132-4B65-B3A1-1712A22ABA4D}" sibTransId="{8D08B36F-3A2E-40E1-A443-315E1A8997F0}"/>
    <dgm:cxn modelId="{7ED092B2-A914-496D-9FB5-8CA584AE6559}" type="presOf" srcId="{654B1F8D-4286-4756-B999-010BB1CDC9DE}" destId="{FE97601E-0550-4B7A-905B-5B53C1F16906}" srcOrd="0" destOrd="0" presId="urn:microsoft.com/office/officeart/2005/8/layout/vList6"/>
    <dgm:cxn modelId="{E0AABD5A-7192-4857-BBBC-7CCAA7FB9DDA}" type="presOf" srcId="{DB318137-AFED-4ACF-9301-B5951344922C}" destId="{7D84A487-7FFE-4680-9E46-07B95F6D70B6}" srcOrd="0" destOrd="2" presId="urn:microsoft.com/office/officeart/2005/8/layout/vList6"/>
    <dgm:cxn modelId="{8E20F862-B719-4BDE-9A6F-A72300DDA4D4}" srcId="{0D496D5B-A7C1-40CE-B2E8-EDD8A3633502}" destId="{A1A11E64-A43A-441A-8E01-7B8E4342D9CC}" srcOrd="1" destOrd="0" parTransId="{A3DE800D-7DDC-4EEF-8135-C0082B744423}" sibTransId="{5C9E40E7-B3E0-4C36-9DC5-C93F2CA904DE}"/>
    <dgm:cxn modelId="{A12CC751-88B4-45E5-A25B-5EC0801C0B79}" type="presOf" srcId="{ABB134B3-2BCE-490E-B960-D7B0F8782AC8}" destId="{62E00064-4CBA-44A3-B82A-6E6D7BC4A01D}" srcOrd="0" destOrd="0" presId="urn:microsoft.com/office/officeart/2005/8/layout/vList6"/>
    <dgm:cxn modelId="{9D0DD905-0141-4BB3-ADD5-56DD26C768CE}" type="presOf" srcId="{A1A11E64-A43A-441A-8E01-7B8E4342D9CC}" destId="{255D9748-0F80-4991-89AD-7376DC1CBCDD}" srcOrd="0" destOrd="1" presId="urn:microsoft.com/office/officeart/2005/8/layout/vList6"/>
    <dgm:cxn modelId="{CDF14F4D-3D39-4658-8CB7-AFE621CF1B49}" type="presOf" srcId="{3BEE4EBD-FCEF-4975-A806-B6F7988E4A76}" destId="{7D84A487-7FFE-4680-9E46-07B95F6D70B6}" srcOrd="0" destOrd="1" presId="urn:microsoft.com/office/officeart/2005/8/layout/vList6"/>
    <dgm:cxn modelId="{FC67004B-28C1-444F-80F2-02CBCE58E4E2}" type="presOf" srcId="{D043B9D6-3CDE-40F8-A3EC-BFDD117C0864}" destId="{7D84A487-7FFE-4680-9E46-07B95F6D70B6}" srcOrd="0" destOrd="0" presId="urn:microsoft.com/office/officeart/2005/8/layout/vList6"/>
    <dgm:cxn modelId="{29F10D52-F8DE-413A-BE78-8164B30E136B}" srcId="{0D496D5B-A7C1-40CE-B2E8-EDD8A3633502}" destId="{F8062124-54E5-423C-A93A-264769BB60EA}" srcOrd="2" destOrd="0" parTransId="{804A6E3F-808E-4209-90B7-123DE833BF6E}" sibTransId="{82E22295-BAC1-4F6C-BCCA-0C374AE6088F}"/>
    <dgm:cxn modelId="{FE9BE410-CE38-48B2-B961-4D4E9E96168F}" srcId="{ABB134B3-2BCE-490E-B960-D7B0F8782AC8}" destId="{DB318137-AFED-4ACF-9301-B5951344922C}" srcOrd="2" destOrd="0" parTransId="{4F4B23C0-36C1-4033-A406-4C00740AA1B4}" sibTransId="{C0B10876-5B96-4E5D-B8C4-BBA0CB8710CC}"/>
    <dgm:cxn modelId="{F5E54B22-BD90-4248-93F5-AB7123CF5CBD}" type="presOf" srcId="{3D4477AB-B49C-477E-92C6-9BF15DC71E1E}" destId="{255D9748-0F80-4991-89AD-7376DC1CBCDD}" srcOrd="0" destOrd="0" presId="urn:microsoft.com/office/officeart/2005/8/layout/vList6"/>
    <dgm:cxn modelId="{BA4183E7-8919-4E58-803C-9505ACC612F0}" type="presParOf" srcId="{FE97601E-0550-4B7A-905B-5B53C1F16906}" destId="{E4BA8D7D-85D6-4FF3-A513-784AA13EE36D}" srcOrd="0" destOrd="0" presId="urn:microsoft.com/office/officeart/2005/8/layout/vList6"/>
    <dgm:cxn modelId="{9BD1B585-5BF7-409A-9622-C2EEA0C3E04E}" type="presParOf" srcId="{E4BA8D7D-85D6-4FF3-A513-784AA13EE36D}" destId="{62E00064-4CBA-44A3-B82A-6E6D7BC4A01D}" srcOrd="0" destOrd="0" presId="urn:microsoft.com/office/officeart/2005/8/layout/vList6"/>
    <dgm:cxn modelId="{C42AAF19-2EDF-4744-A821-F87DA096806B}" type="presParOf" srcId="{E4BA8D7D-85D6-4FF3-A513-784AA13EE36D}" destId="{7D84A487-7FFE-4680-9E46-07B95F6D70B6}" srcOrd="1" destOrd="0" presId="urn:microsoft.com/office/officeart/2005/8/layout/vList6"/>
    <dgm:cxn modelId="{4B8A192B-A3E6-4774-B906-9527363538F4}" type="presParOf" srcId="{FE97601E-0550-4B7A-905B-5B53C1F16906}" destId="{A5E5ECB6-1582-4DB7-A4C6-3B9C667CD6B8}" srcOrd="1" destOrd="0" presId="urn:microsoft.com/office/officeart/2005/8/layout/vList6"/>
    <dgm:cxn modelId="{84F2C70B-A036-42CF-B364-A610A7781567}" type="presParOf" srcId="{FE97601E-0550-4B7A-905B-5B53C1F16906}" destId="{21A2B7BD-91CC-4F2E-BE89-5F2654B5C005}" srcOrd="2" destOrd="0" presId="urn:microsoft.com/office/officeart/2005/8/layout/vList6"/>
    <dgm:cxn modelId="{34578ADC-3EBD-4DF1-83C3-B9726B04640F}" type="presParOf" srcId="{21A2B7BD-91CC-4F2E-BE89-5F2654B5C005}" destId="{185097EF-1BB5-4BBF-865F-C75E6D545069}" srcOrd="0" destOrd="0" presId="urn:microsoft.com/office/officeart/2005/8/layout/vList6"/>
    <dgm:cxn modelId="{BB50C2D3-2AA6-46E0-9E9E-43E84C839B69}" type="presParOf" srcId="{21A2B7BD-91CC-4F2E-BE89-5F2654B5C005}" destId="{255D9748-0F80-4991-89AD-7376DC1CBC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F6300-A1D1-4EBE-A96C-24FAB7565975}">
      <dsp:nvSpPr>
        <dsp:cNvPr id="0" name=""/>
        <dsp:cNvSpPr/>
      </dsp:nvSpPr>
      <dsp:spPr>
        <a:xfrm>
          <a:off x="4272280" y="602"/>
          <a:ext cx="6408420" cy="23489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Минимальная сумма задолженности по налогам физического лица, при которой налоговые органы будут направлять требование о ее уплате в трехмесячный срок со дня выявления, возросла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 500 до 3000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рублей.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Минимальная сумма налоговой задолженности физических лиц, при которой налоговые органы могут обращаться в суд для взыскания в течение шести месяцев со дня истечения срока исполнения требования об уплате, повышена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 3000 до 10 000 рублей.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2280" y="294218"/>
        <a:ext cx="5527573" cy="1761694"/>
      </dsp:txXfrm>
    </dsp:sp>
    <dsp:sp modelId="{5D6EE96B-FFE4-4BB3-9CED-ED74F9091804}">
      <dsp:nvSpPr>
        <dsp:cNvPr id="0" name=""/>
        <dsp:cNvSpPr/>
      </dsp:nvSpPr>
      <dsp:spPr>
        <a:xfrm>
          <a:off x="0" y="602"/>
          <a:ext cx="4272280" cy="234892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Взыскание задолженности с должников физических лиц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14665" y="115267"/>
        <a:ext cx="4042950" cy="2119596"/>
      </dsp:txXfrm>
    </dsp:sp>
    <dsp:sp modelId="{8322AC1B-E2D2-4041-83C2-19051AF45064}">
      <dsp:nvSpPr>
        <dsp:cNvPr id="0" name=""/>
        <dsp:cNvSpPr/>
      </dsp:nvSpPr>
      <dsp:spPr>
        <a:xfrm>
          <a:off x="4272280" y="2546321"/>
          <a:ext cx="6408420" cy="23489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Ст. 70 НК РФ -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случае, когда сумма недоимки у организации или ИП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не превышает 3 тыс. руб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., требование об уплате налоговые органы могут выставить не позднее года со дня ее выявления.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ст. 46 НК РФ </a:t>
          </a:r>
          <a:r>
            <a:rPr lang="ru-RU" sz="1400" b="0" kern="1200" dirty="0" smtClean="0">
              <a:latin typeface="Times New Roman" pitchFamily="18" charset="0"/>
              <a:cs typeface="Times New Roman" pitchFamily="18" charset="0"/>
            </a:rPr>
            <a:t>- Так, по общему правилу, налоговые органы будут принимать в отношении организаций и ИП решение о взыскании, если общая сумма налога, сбора, страховых взносов, пеней, штрафов, подлежащая взысканию,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превышает 3 тыс. руб. 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4272280" y="2839937"/>
        <a:ext cx="5527573" cy="1761694"/>
      </dsp:txXfrm>
    </dsp:sp>
    <dsp:sp modelId="{1BCB39AF-6B74-48A9-8BB0-070D907475C4}">
      <dsp:nvSpPr>
        <dsp:cNvPr id="0" name=""/>
        <dsp:cNvSpPr/>
      </dsp:nvSpPr>
      <dsp:spPr>
        <a:xfrm>
          <a:off x="38130" y="2584421"/>
          <a:ext cx="4272280" cy="2348926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Взыскание задолженности с должников ЮЛ и ИП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52795" y="2699086"/>
        <a:ext cx="4042950" cy="2119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4A487-7FFE-4680-9E46-07B95F6D70B6}">
      <dsp:nvSpPr>
        <dsp:cNvPr id="0" name=""/>
        <dsp:cNvSpPr/>
      </dsp:nvSpPr>
      <dsp:spPr>
        <a:xfrm>
          <a:off x="4262119" y="638"/>
          <a:ext cx="6393180" cy="24910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Если налоговый орган вынес решение о взыскании недоимки на сумму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более 1 млн руб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. и оно не исполнено 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в течение 10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рабочих дней, то он вправе: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- осмотреть территории, помещения, документы и имущество организации, но только при наличии ее согласия;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- вне проверки истребовать документы (информацию) об имуществе, имущественных правах и обязательствах организации.</a:t>
          </a:r>
          <a:endParaRPr lang="ru-RU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2119" y="312014"/>
        <a:ext cx="5459051" cy="1868258"/>
      </dsp:txXfrm>
    </dsp:sp>
    <dsp:sp modelId="{62E00064-4CBA-44A3-B82A-6E6D7BC4A01D}">
      <dsp:nvSpPr>
        <dsp:cNvPr id="0" name=""/>
        <dsp:cNvSpPr/>
      </dsp:nvSpPr>
      <dsp:spPr>
        <a:xfrm>
          <a:off x="0" y="38751"/>
          <a:ext cx="4262120" cy="24910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При взыскании крупной недоимки стало больше полномочий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1601" y="160352"/>
        <a:ext cx="4018918" cy="2247808"/>
      </dsp:txXfrm>
    </dsp:sp>
    <dsp:sp modelId="{255D9748-0F80-4991-89AD-7376DC1CBCDD}">
      <dsp:nvSpPr>
        <dsp:cNvPr id="0" name=""/>
        <dsp:cNvSpPr/>
      </dsp:nvSpPr>
      <dsp:spPr>
        <a:xfrm>
          <a:off x="4262119" y="2740750"/>
          <a:ext cx="6393180" cy="249101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Имущество налогоплательщика может быть в залоге у налогового органа, если: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налогоплательщик не погасит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 течение одного месяца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задолженность, указанную в решении о взыскании, исполнение которого обеспечено наложением ареста на имущество в соответствии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со ст. 77 Налогового кодекса РФ.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вступило в силу решение налоговой проверки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предусмотренное п. 7 ст. 101 Налогового кодекса, исполнение которого обеспечено запретом на отчуждение или передачу в залог имущества налогоплательщика, без согласия налогового органа.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4262119" y="3052126"/>
        <a:ext cx="5459051" cy="1868258"/>
      </dsp:txXfrm>
    </dsp:sp>
    <dsp:sp modelId="{185097EF-1BB5-4BBF-865F-C75E6D545069}">
      <dsp:nvSpPr>
        <dsp:cNvPr id="0" name=""/>
        <dsp:cNvSpPr/>
      </dsp:nvSpPr>
      <dsp:spPr>
        <a:xfrm>
          <a:off x="0" y="2740750"/>
          <a:ext cx="4262120" cy="249101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Имущество должника в залоге</a:t>
          </a:r>
          <a:endParaRPr lang="ru-RU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21601" y="2862351"/>
        <a:ext cx="4018918" cy="2247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7353" y="32379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800" kern="1200" dirty="0">
              <a:solidFill>
                <a:srgbClr val="005AA9"/>
              </a:solidFill>
              <a:latin typeface="+mj-lt"/>
              <a:ea typeface="+mj-ea"/>
              <a:cs typeface="+mj-cs"/>
            </a:rPr>
            <a:t>1</a:t>
          </a:r>
          <a:endParaRPr kumimoji="0" lang="ru-RU" sz="2800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0.73072</cdr:x>
      <cdr:y>0.10594</cdr:y>
    </cdr:from>
    <cdr:to>
      <cdr:x>0.95704</cdr:x>
      <cdr:y>0.28914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55924" y="541926"/>
          <a:ext cx="1070356" cy="937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+4%</a:t>
          </a:r>
          <a:r>
            <a: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за </a:t>
          </a: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spc="0" normalizeH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4 мес. 2021</a:t>
          </a:r>
          <a:r>
            <a:rPr lang="ru-RU" sz="1600" b="1" kern="1200" dirty="0" smtClean="0">
              <a:solidFill>
                <a:srgbClr val="0099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 </a:t>
          </a:r>
          <a:endParaRPr kumimoji="0" lang="ru-RU" sz="1600" b="1" i="0" u="none" strike="noStrike" kern="1200" cap="none" spc="0" normalizeH="0" baseline="0" noProof="0" dirty="0" smtClean="0">
            <a:ln>
              <a:noFill/>
            </a:ln>
            <a:solidFill>
              <a:srgbClr val="009900"/>
            </a:solidFill>
            <a:effectLst/>
            <a:uLnTx/>
            <a:uFillTx/>
            <a:latin typeface="Times New Roman" panose="02020603050405020304" pitchFamily="18" charset="0"/>
            <a:ea typeface="+mj-ea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0.16149</cdr:x>
      <cdr:y>0.51311</cdr:y>
    </cdr:from>
    <cdr:to>
      <cdr:x>0.16149</cdr:x>
      <cdr:y>0.65543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>
          <a:off x="990600" y="1739900"/>
          <a:ext cx="0" cy="4826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0.37681</cdr:x>
      <cdr:y>0.29213</cdr:y>
    </cdr:from>
    <cdr:to>
      <cdr:x>0.37681</cdr:x>
      <cdr:y>0.43071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2311400" y="990600"/>
          <a:ext cx="0" cy="4699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0.14493</cdr:x>
      <cdr:y>0.23221</cdr:y>
    </cdr:from>
    <cdr:to>
      <cdr:x>0.294</cdr:x>
      <cdr:y>0.50187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89000" y="787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0.17598</cdr:x>
      <cdr:y>0.41667</cdr:y>
    </cdr:from>
    <cdr:to>
      <cdr:x>0.27329</cdr:x>
      <cdr:y>0.56461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79500" y="1412875"/>
          <a:ext cx="596900" cy="501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-27,0%</a:t>
          </a:r>
        </a:p>
      </cdr:txBody>
    </cdr:sp>
  </cdr:relSizeAnchor>
  <cdr:relSizeAnchor xmlns:cdr="http://schemas.openxmlformats.org/drawingml/2006/chartDrawing">
    <cdr:from>
      <cdr:x>0.37888</cdr:x>
      <cdr:y>0.26217</cdr:y>
    </cdr:from>
    <cdr:to>
      <cdr:x>0.46584</cdr:x>
      <cdr:y>0.36704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24100" y="889000"/>
          <a:ext cx="5334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-13,7%</a:t>
          </a:r>
        </a:p>
      </cdr:txBody>
    </cdr:sp>
  </cdr:relSizeAnchor>
  <cdr:relSizeAnchor xmlns:cdr="http://schemas.openxmlformats.org/drawingml/2006/chartDrawing">
    <cdr:from>
      <cdr:x>0.46894</cdr:x>
      <cdr:y>0.41948</cdr:y>
    </cdr:from>
    <cdr:to>
      <cdr:x>0.56211</cdr:x>
      <cdr:y>0.52809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876550" y="1422400"/>
          <a:ext cx="571500" cy="368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-41,5%</a:t>
          </a:r>
        </a:p>
      </cdr:txBody>
    </cdr:sp>
  </cdr:relSizeAnchor>
  <cdr:relSizeAnchor xmlns:cdr="http://schemas.openxmlformats.org/drawingml/2006/chartDrawing">
    <cdr:from>
      <cdr:x>0.7236</cdr:x>
      <cdr:y>0.10487</cdr:y>
    </cdr:from>
    <cdr:to>
      <cdr:x>0.83333</cdr:x>
      <cdr:y>0.23221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438652" y="355603"/>
          <a:ext cx="673095" cy="431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-21,1%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-5950005"/>
          <a:ext cx="534835" cy="650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800" kern="1200" noProof="0" dirty="0">
              <a:solidFill>
                <a:srgbClr val="005AA9"/>
              </a:solidFill>
              <a:latin typeface="+mj-lt"/>
              <a:ea typeface="+mj-ea"/>
              <a:cs typeface="+mj-cs"/>
            </a:rPr>
            <a:t>4</a:t>
          </a:r>
          <a:endParaRPr kumimoji="0" lang="ru-RU" sz="2800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-5950005"/>
          <a:ext cx="534835" cy="650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2800" kern="1200" noProof="0" dirty="0">
              <a:solidFill>
                <a:srgbClr val="005AA9"/>
              </a:solidFill>
              <a:latin typeface="+mj-lt"/>
              <a:ea typeface="+mj-ea"/>
              <a:cs typeface="+mj-cs"/>
            </a:rPr>
            <a:t>5</a:t>
          </a:r>
          <a:endParaRPr kumimoji="0" lang="ru-RU" sz="2800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5"/>
            <a:ext cx="2945659" cy="498056"/>
          </a:xfrm>
          <a:prstGeom prst="rect">
            <a:avLst/>
          </a:prstGeom>
        </p:spPr>
        <p:txBody>
          <a:bodyPr vert="horz" lIns="91272" tIns="45637" rIns="91272" bIns="456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5"/>
            <a:ext cx="2945659" cy="498056"/>
          </a:xfrm>
          <a:prstGeom prst="rect">
            <a:avLst/>
          </a:prstGeom>
        </p:spPr>
        <p:txBody>
          <a:bodyPr vert="horz" lIns="91272" tIns="45637" rIns="91272" bIns="45637" rtlCol="0"/>
          <a:lstStyle>
            <a:lvl1pPr algn="r">
              <a:defRPr sz="1200"/>
            </a:lvl1pPr>
          </a:lstStyle>
          <a:p>
            <a:fld id="{F19FD3D5-561A-47D4-A3AC-0ADFCFD74E27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2" tIns="45637" rIns="91272" bIns="4563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272" tIns="45637" rIns="91272" bIns="4563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28584"/>
            <a:ext cx="2945659" cy="498055"/>
          </a:xfrm>
          <a:prstGeom prst="rect">
            <a:avLst/>
          </a:prstGeom>
        </p:spPr>
        <p:txBody>
          <a:bodyPr vert="horz" lIns="91272" tIns="45637" rIns="91272" bIns="456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5"/>
          </a:xfrm>
          <a:prstGeom prst="rect">
            <a:avLst/>
          </a:prstGeom>
        </p:spPr>
        <p:txBody>
          <a:bodyPr vert="horz" lIns="91272" tIns="45637" rIns="91272" bIns="45637" rtlCol="0" anchor="b"/>
          <a:lstStyle>
            <a:lvl1pPr algn="r">
              <a:defRPr sz="1200"/>
            </a:lvl1pPr>
          </a:lstStyle>
          <a:p>
            <a:fld id="{8F433AAE-37BB-4CEB-927E-0B30FBA762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3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33AAE-37BB-4CEB-927E-0B30FBA762D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39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33AAE-37BB-4CEB-927E-0B30FBA762D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39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33AAE-37BB-4CEB-927E-0B30FBA762D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3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26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3726650"/>
            <a:ext cx="10363200" cy="1470025"/>
          </a:xfrm>
        </p:spPr>
        <p:txBody>
          <a:bodyPr>
            <a:normAutofit/>
          </a:bodyPr>
          <a:lstStyle>
            <a:lvl1pPr>
              <a:defRPr sz="6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5228795"/>
            <a:ext cx="8534401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0">
                <a:solidFill>
                  <a:schemeClr val="bg1"/>
                </a:solidFill>
                <a:latin typeface="+mj-lt"/>
              </a:defRPr>
            </a:lvl1pPr>
            <a:lvl2pPr marL="57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1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7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03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9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55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31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07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219432"/>
      </p:ext>
    </p:extLst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663" y="1037861"/>
            <a:ext cx="10083739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C259FC-45CE-45B1-82C8-A339BC328D9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05641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762133"/>
      </p:ext>
    </p:extLst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4" y="273051"/>
            <a:ext cx="4011084" cy="116204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2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4" y="1435102"/>
            <a:ext cx="4011084" cy="4691063"/>
          </a:xfrm>
        </p:spPr>
        <p:txBody>
          <a:bodyPr/>
          <a:lstStyle>
            <a:lvl1pPr marL="0" indent="0">
              <a:buNone/>
              <a:defRPr sz="1800"/>
            </a:lvl1pPr>
            <a:lvl2pPr marL="575978" indent="0">
              <a:buNone/>
              <a:defRPr sz="1600"/>
            </a:lvl2pPr>
            <a:lvl3pPr marL="1151957" indent="0">
              <a:buNone/>
              <a:defRPr sz="1300"/>
            </a:lvl3pPr>
            <a:lvl4pPr marL="1727934" indent="0">
              <a:buNone/>
              <a:defRPr sz="1100"/>
            </a:lvl4pPr>
            <a:lvl5pPr marL="2303912" indent="0">
              <a:buNone/>
              <a:defRPr sz="1100"/>
            </a:lvl5pPr>
            <a:lvl6pPr marL="2879891" indent="0">
              <a:buNone/>
              <a:defRPr sz="1100"/>
            </a:lvl6pPr>
            <a:lvl7pPr marL="3455869" indent="0">
              <a:buNone/>
              <a:defRPr sz="1100"/>
            </a:lvl7pPr>
            <a:lvl8pPr marL="4031848" indent="0">
              <a:buNone/>
              <a:defRPr sz="1100"/>
            </a:lvl8pPr>
            <a:lvl9pPr marL="460782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76939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Autofit/>
          </a:bodyPr>
          <a:lstStyle>
            <a:lvl1pPr marL="0" indent="0">
              <a:buNone/>
              <a:defRPr sz="4100"/>
            </a:lvl1pPr>
            <a:lvl2pPr marL="575978" indent="0">
              <a:buNone/>
              <a:defRPr sz="3500"/>
            </a:lvl2pPr>
            <a:lvl3pPr marL="1151957" indent="0">
              <a:buNone/>
              <a:defRPr sz="3000"/>
            </a:lvl3pPr>
            <a:lvl4pPr marL="1727934" indent="0">
              <a:buNone/>
              <a:defRPr sz="2500"/>
            </a:lvl4pPr>
            <a:lvl5pPr marL="2303912" indent="0">
              <a:buNone/>
              <a:defRPr sz="2500"/>
            </a:lvl5pPr>
            <a:lvl6pPr marL="2879891" indent="0">
              <a:buNone/>
              <a:defRPr sz="2500"/>
            </a:lvl6pPr>
            <a:lvl7pPr marL="3455869" indent="0">
              <a:buNone/>
              <a:defRPr sz="2500"/>
            </a:lvl7pPr>
            <a:lvl8pPr marL="4031848" indent="0">
              <a:buNone/>
              <a:defRPr sz="2500"/>
            </a:lvl8pPr>
            <a:lvl9pPr marL="4607826" indent="0">
              <a:buNone/>
              <a:defRPr sz="2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00"/>
            </a:lvl1pPr>
            <a:lvl2pPr marL="575978" indent="0">
              <a:buNone/>
              <a:defRPr sz="1600"/>
            </a:lvl2pPr>
            <a:lvl3pPr marL="1151957" indent="0">
              <a:buNone/>
              <a:defRPr sz="1300"/>
            </a:lvl3pPr>
            <a:lvl4pPr marL="1727934" indent="0">
              <a:buNone/>
              <a:defRPr sz="1100"/>
            </a:lvl4pPr>
            <a:lvl5pPr marL="2303912" indent="0">
              <a:buNone/>
              <a:defRPr sz="1100"/>
            </a:lvl5pPr>
            <a:lvl6pPr marL="2879891" indent="0">
              <a:buNone/>
              <a:defRPr sz="1100"/>
            </a:lvl6pPr>
            <a:lvl7pPr marL="3455869" indent="0">
              <a:buNone/>
              <a:defRPr sz="1100"/>
            </a:lvl7pPr>
            <a:lvl8pPr marL="4031848" indent="0">
              <a:buNone/>
              <a:defRPr sz="1100"/>
            </a:lvl8pPr>
            <a:lvl9pPr marL="460782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2DBC0-D6A7-46B6-A0C2-8529289A6A33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55078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3554-C9BB-4412-8666-BC868BE3B8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50711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801" y="303212"/>
            <a:ext cx="3206750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9" y="303212"/>
            <a:ext cx="942128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E2B04-FA1E-4566-93A2-9F11DC02694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48622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69" y="277194"/>
            <a:ext cx="10972464" cy="11402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770" y="1600159"/>
            <a:ext cx="5405602" cy="45270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76631" y="1600158"/>
            <a:ext cx="5405602" cy="2202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176631" y="3923537"/>
            <a:ext cx="5405602" cy="22036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09770" y="6245656"/>
            <a:ext cx="2847263" cy="47752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165910" y="6245656"/>
            <a:ext cx="3860184" cy="47752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734970" y="6245656"/>
            <a:ext cx="2847264" cy="47752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64190B-8B07-4A3C-A485-7FAC1A0B4A2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05994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769" y="277194"/>
            <a:ext cx="10972464" cy="114027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770" y="1600158"/>
            <a:ext cx="5405602" cy="2202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76631" y="1600158"/>
            <a:ext cx="5405602" cy="22024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770" y="3923537"/>
            <a:ext cx="5405602" cy="22036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6631" y="3923537"/>
            <a:ext cx="5405602" cy="22036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770" y="6245656"/>
            <a:ext cx="2847263" cy="47752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910" y="6245656"/>
            <a:ext cx="3860184" cy="47752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4970" y="6245656"/>
            <a:ext cx="2847264" cy="47752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0F141-EF53-4446-B200-7B8A2952608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52474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126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3304622" y="1247808"/>
            <a:ext cx="8137177" cy="4773480"/>
          </a:xfrm>
        </p:spPr>
        <p:txBody>
          <a:bodyPr anchor="t">
            <a:normAutofit/>
          </a:bodyPr>
          <a:lstStyle>
            <a:lvl1pPr algn="l">
              <a:lnSpc>
                <a:spcPts val="7620"/>
              </a:lnSpc>
              <a:defRPr sz="66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3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01788" y="5126805"/>
            <a:ext cx="1231295" cy="37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987" tIns="50493" rIns="100987" bIns="50493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917" y="2006602"/>
            <a:ext cx="10176933" cy="4275666"/>
          </a:xfrm>
        </p:spPr>
        <p:txBody>
          <a:bodyPr>
            <a:noAutofit/>
          </a:bodyPr>
          <a:lstStyle>
            <a:lvl1pPr marL="401493" indent="0">
              <a:buFontTx/>
              <a:buNone/>
              <a:defRPr b="1">
                <a:latin typeface="+mj-lt"/>
              </a:defRPr>
            </a:lvl1pPr>
            <a:lvl2pPr marL="397987" indent="3507">
              <a:defRPr>
                <a:latin typeface="+mj-lt"/>
              </a:defRPr>
            </a:lvl2pPr>
            <a:lvl3pPr marL="694284" indent="-287532">
              <a:tabLst/>
              <a:defRPr>
                <a:latin typeface="+mj-lt"/>
              </a:defRPr>
            </a:lvl3pPr>
            <a:lvl4pPr marL="0" indent="397987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14920" y="745068"/>
            <a:ext cx="10064851" cy="1261534"/>
          </a:xfrm>
        </p:spPr>
        <p:txBody>
          <a:bodyPr/>
          <a:lstStyle>
            <a:lvl1pPr marL="0" marR="0" indent="0" defTabSz="115195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9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74BC4-BEF2-4C66-97E4-30CA0FA53F6F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14192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01788" y="5126805"/>
            <a:ext cx="1231295" cy="37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987" tIns="50493" rIns="100987" bIns="50493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mtClean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917" y="2006602"/>
            <a:ext cx="10176933" cy="4275666"/>
          </a:xfrm>
        </p:spPr>
        <p:txBody>
          <a:bodyPr>
            <a:noAutofit/>
          </a:bodyPr>
          <a:lstStyle>
            <a:lvl1pPr marL="401493" indent="0">
              <a:buFontTx/>
              <a:buNone/>
              <a:defRPr b="1">
                <a:latin typeface="+mj-lt"/>
              </a:defRPr>
            </a:lvl1pPr>
            <a:lvl2pPr marL="397987" indent="3507">
              <a:defRPr>
                <a:latin typeface="+mj-lt"/>
              </a:defRPr>
            </a:lvl2pPr>
            <a:lvl3pPr marL="694284" indent="-287532">
              <a:tabLst/>
              <a:defRPr>
                <a:latin typeface="+mj-lt"/>
              </a:defRPr>
            </a:lvl3pPr>
            <a:lvl4pPr marL="0" indent="397987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14920" y="745068"/>
            <a:ext cx="10176932" cy="1261534"/>
          </a:xfrm>
        </p:spPr>
        <p:txBody>
          <a:bodyPr>
            <a:noAutofit/>
          </a:bodyPr>
          <a:lstStyle>
            <a:lvl1pPr marL="0" marR="0" indent="0" defTabSz="115195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9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84915B-5E36-4BCF-B4E7-730ED77C356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7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26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917" y="2006601"/>
            <a:ext cx="10176933" cy="4275666"/>
          </a:xfrm>
        </p:spPr>
        <p:txBody>
          <a:bodyPr>
            <a:noAutofit/>
          </a:bodyPr>
          <a:lstStyle>
            <a:lvl1pPr marL="401493" indent="0">
              <a:buFontTx/>
              <a:buNone/>
              <a:defRPr b="1">
                <a:latin typeface="+mj-lt"/>
              </a:defRPr>
            </a:lvl1pPr>
            <a:lvl2pPr marL="401493" indent="0">
              <a:defRPr>
                <a:latin typeface="+mj-lt"/>
              </a:defRPr>
            </a:lvl2pPr>
            <a:lvl3pPr marL="694284" indent="-287532">
              <a:defRPr>
                <a:latin typeface="+mj-lt"/>
              </a:defRPr>
            </a:lvl3pPr>
            <a:lvl4pPr marL="0" indent="397987">
              <a:defRPr>
                <a:latin typeface="+mj-lt"/>
              </a:defRPr>
            </a:lvl4pPr>
            <a:lvl5pPr marL="158493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14920" y="745068"/>
            <a:ext cx="10176932" cy="1261534"/>
          </a:xfrm>
        </p:spPr>
        <p:txBody>
          <a:bodyPr>
            <a:noAutofit/>
          </a:bodyPr>
          <a:lstStyle>
            <a:lvl1pPr marL="0" marR="0" indent="0" defTabSz="115195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9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6287B8-52F5-442B-A963-5CE2C115459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26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917" y="2006601"/>
            <a:ext cx="10176933" cy="4275666"/>
          </a:xfrm>
        </p:spPr>
        <p:txBody>
          <a:bodyPr>
            <a:noAutofit/>
          </a:bodyPr>
          <a:lstStyle>
            <a:lvl1pPr marL="401493" indent="0">
              <a:buFontTx/>
              <a:buNone/>
              <a:defRPr b="1">
                <a:latin typeface="+mj-lt"/>
              </a:defRPr>
            </a:lvl1pPr>
            <a:lvl2pPr marL="401493" indent="0">
              <a:defRPr>
                <a:latin typeface="+mj-lt"/>
              </a:defRPr>
            </a:lvl2pPr>
            <a:lvl3pPr marL="694284" indent="-287532">
              <a:defRPr>
                <a:latin typeface="+mj-lt"/>
              </a:defRPr>
            </a:lvl3pPr>
            <a:lvl4pPr marL="0" indent="397987">
              <a:defRPr>
                <a:latin typeface="+mj-lt"/>
              </a:defRPr>
            </a:lvl4pPr>
            <a:lvl5pPr marL="158493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14920" y="745068"/>
            <a:ext cx="10176932" cy="1261534"/>
          </a:xfrm>
        </p:spPr>
        <p:txBody>
          <a:bodyPr>
            <a:noAutofit/>
          </a:bodyPr>
          <a:lstStyle>
            <a:lvl1pPr marL="0" marR="0" indent="0" defTabSz="115195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9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1A14D-F1ED-4DF8-91A2-2E02446BDFB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31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126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2730" y="1970915"/>
            <a:ext cx="7649122" cy="1362075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2730" y="470727"/>
            <a:ext cx="7649122" cy="150018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597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19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79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039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98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558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318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0782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4079391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919" y="745068"/>
            <a:ext cx="10767483" cy="126153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4918" y="2006600"/>
            <a:ext cx="4863435" cy="42756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999" y="2006600"/>
            <a:ext cx="4895851" cy="42756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87CA50-7C75-4123-B47C-8154BF45475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032743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4"/>
            <a:ext cx="5386917" cy="63976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5978" indent="0">
              <a:buNone/>
              <a:defRPr sz="2500" b="1"/>
            </a:lvl2pPr>
            <a:lvl3pPr marL="1151957" indent="0">
              <a:buNone/>
              <a:defRPr sz="2300" b="1"/>
            </a:lvl3pPr>
            <a:lvl4pPr marL="1727934" indent="0">
              <a:buNone/>
              <a:defRPr sz="2000" b="1"/>
            </a:lvl4pPr>
            <a:lvl5pPr marL="2303912" indent="0">
              <a:buNone/>
              <a:defRPr sz="2000" b="1"/>
            </a:lvl5pPr>
            <a:lvl6pPr marL="2879891" indent="0">
              <a:buNone/>
              <a:defRPr sz="2000" b="1"/>
            </a:lvl6pPr>
            <a:lvl7pPr marL="3455869" indent="0">
              <a:buNone/>
              <a:defRPr sz="2000" b="1"/>
            </a:lvl7pPr>
            <a:lvl8pPr marL="4031848" indent="0">
              <a:buNone/>
              <a:defRPr sz="2000" b="1"/>
            </a:lvl8pPr>
            <a:lvl9pPr marL="4607826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2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5978" indent="0">
              <a:buNone/>
              <a:defRPr sz="2500" b="1"/>
            </a:lvl2pPr>
            <a:lvl3pPr marL="1151957" indent="0">
              <a:buNone/>
              <a:defRPr sz="2300" b="1"/>
            </a:lvl3pPr>
            <a:lvl4pPr marL="1727934" indent="0">
              <a:buNone/>
              <a:defRPr sz="2000" b="1"/>
            </a:lvl4pPr>
            <a:lvl5pPr marL="2303912" indent="0">
              <a:buNone/>
              <a:defRPr sz="2000" b="1"/>
            </a:lvl5pPr>
            <a:lvl6pPr marL="2879891" indent="0">
              <a:buNone/>
              <a:defRPr sz="2000" b="1"/>
            </a:lvl6pPr>
            <a:lvl7pPr marL="3455869" indent="0">
              <a:buNone/>
              <a:defRPr sz="2000" b="1"/>
            </a:lvl7pPr>
            <a:lvl8pPr marL="4031848" indent="0">
              <a:buNone/>
              <a:defRPr sz="2000" b="1"/>
            </a:lvl8pPr>
            <a:lvl9pPr marL="4607826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55762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260"/>
            <a:ext cx="12192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814704" y="744641"/>
            <a:ext cx="10177917" cy="123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196" tIns="57598" rIns="115196" bIns="575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14704" y="1988229"/>
            <a:ext cx="10177917" cy="429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5196" tIns="57598" rIns="115196" bIns="57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70" y="6356535"/>
            <a:ext cx="2843904" cy="365390"/>
          </a:xfrm>
          <a:prstGeom prst="rect">
            <a:avLst/>
          </a:prstGeom>
        </p:spPr>
        <p:txBody>
          <a:bodyPr vert="horz" lIns="115196" tIns="57598" rIns="115196" bIns="5759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910" y="6356535"/>
            <a:ext cx="3860184" cy="365390"/>
          </a:xfrm>
          <a:prstGeom prst="rect">
            <a:avLst/>
          </a:prstGeom>
        </p:spPr>
        <p:txBody>
          <a:bodyPr vert="horz" lIns="115196" tIns="57598" rIns="115196" bIns="5759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04276" y="5863886"/>
            <a:ext cx="671921" cy="685422"/>
          </a:xfrm>
          <a:prstGeom prst="rect">
            <a:avLst/>
          </a:prstGeom>
        </p:spPr>
        <p:txBody>
          <a:bodyPr vert="horz" lIns="115196" tIns="57598" rIns="115196" bIns="57598" rtlCol="0" anchor="ctr"/>
          <a:lstStyle>
            <a:lvl1pPr algn="ctr">
              <a:lnSpc>
                <a:spcPts val="2650"/>
              </a:lnSpc>
              <a:defRPr sz="3000" smtClean="0"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7FAEF6-E1A3-42BE-A776-371B38AD47AF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4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defTabSz="1150938" rtl="0" fontAlgn="base">
        <a:spcBef>
          <a:spcPct val="0"/>
        </a:spcBef>
        <a:spcAft>
          <a:spcPct val="0"/>
        </a:spcAft>
        <a:defRPr sz="54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150938" rtl="0" fontAlgn="base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2pPr>
      <a:lvl3pPr algn="l" defTabSz="1150938" rtl="0" fontAlgn="base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3pPr>
      <a:lvl4pPr algn="l" defTabSz="1150938" rtl="0" fontAlgn="base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4pPr>
      <a:lvl5pPr algn="l" defTabSz="1150938" rtl="0" fontAlgn="base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5pPr>
      <a:lvl6pPr marL="457200" algn="l" defTabSz="1150938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6pPr>
      <a:lvl7pPr marL="914400" algn="l" defTabSz="1150938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7pPr>
      <a:lvl8pPr marL="1371600" algn="l" defTabSz="1150938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8pPr>
      <a:lvl9pPr marL="1828800" algn="l" defTabSz="1150938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5AA9"/>
          </a:solidFill>
          <a:latin typeface="Calibri" pitchFamily="34" charset="0"/>
        </a:defRPr>
      </a:lvl9pPr>
    </p:titleStyle>
    <p:bodyStyle>
      <a:lvl1pPr marL="400050" indent="-400050" algn="l" defTabSz="1150938" rtl="0" fontAlgn="base">
        <a:spcBef>
          <a:spcPct val="20000"/>
        </a:spcBef>
        <a:spcAft>
          <a:spcPct val="0"/>
        </a:spcAft>
        <a:buFont typeface="+mj-lt"/>
        <a:defRPr sz="3400" kern="1200">
          <a:solidFill>
            <a:srgbClr val="005AA9"/>
          </a:solidFill>
          <a:latin typeface="+mj-lt"/>
          <a:ea typeface="+mn-ea"/>
          <a:cs typeface="+mn-cs"/>
        </a:defRPr>
      </a:lvl1pPr>
      <a:lvl2pPr marL="400050" indent="57150" algn="l" defTabSz="1150938" rtl="0" fontAlgn="base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04F53"/>
          </a:solidFill>
          <a:latin typeface="+mj-lt"/>
          <a:ea typeface="+mn-ea"/>
          <a:cs typeface="+mn-cs"/>
        </a:defRPr>
      </a:lvl2pPr>
      <a:lvl3pPr marL="785813" indent="-287338" algn="l" defTabSz="1150938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03325" algn="just" defTabSz="1150938" rtl="0" fontAlgn="base">
        <a:lnSpc>
          <a:spcPts val="2675"/>
        </a:lnSpc>
        <a:spcBef>
          <a:spcPts val="563"/>
        </a:spcBef>
        <a:spcAft>
          <a:spcPct val="0"/>
        </a:spcAft>
        <a:buFont typeface="Arial" pitchFamily="34" charset="0"/>
        <a:defRPr sz="2300" kern="1200">
          <a:solidFill>
            <a:srgbClr val="504F53"/>
          </a:solidFill>
          <a:latin typeface="+mj-lt"/>
          <a:ea typeface="+mn-ea"/>
          <a:cs typeface="+mn-cs"/>
        </a:defRPr>
      </a:lvl4pPr>
      <a:lvl5pPr marL="1584325" indent="244475" algn="l" defTabSz="1150938" rtl="0" fontAlgn="base">
        <a:lnSpc>
          <a:spcPts val="2538"/>
        </a:lnSpc>
        <a:spcBef>
          <a:spcPts val="563"/>
        </a:spcBef>
        <a:spcAft>
          <a:spcPct val="0"/>
        </a:spcAft>
        <a:buFont typeface="Arial" pitchFamily="34" charset="0"/>
        <a:defRPr sz="2000" kern="1200">
          <a:solidFill>
            <a:srgbClr val="8D8C90"/>
          </a:solidFill>
          <a:latin typeface="+mj-lt"/>
          <a:ea typeface="+mn-ea"/>
          <a:cs typeface="+mn-cs"/>
        </a:defRPr>
      </a:lvl5pPr>
      <a:lvl6pPr marL="3167880" indent="-287989" algn="l" defTabSz="115195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43859" indent="-287989" algn="l" defTabSz="115195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9837" indent="-287989" algn="l" defTabSz="115195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95814" indent="-287989" algn="l" defTabSz="115195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5978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1957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7934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3912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891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5869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1848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7826" algn="l" defTabSz="1151957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5223"/>
            <a:ext cx="11455400" cy="838577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овокупной задолженности  по налоговым платежам  за 4 месяца  2021 по Новгородской области,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(млн. рублей)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9960517"/>
              </p:ext>
            </p:extLst>
          </p:nvPr>
        </p:nvGraphicFramePr>
        <p:xfrm>
          <a:off x="11251847" y="5937305"/>
          <a:ext cx="534835" cy="65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2682445"/>
              </p:ext>
            </p:extLst>
          </p:nvPr>
        </p:nvGraphicFramePr>
        <p:xfrm>
          <a:off x="317502" y="1155700"/>
          <a:ext cx="4729480" cy="511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08700" y="33909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1390308"/>
              </p:ext>
            </p:extLst>
          </p:nvPr>
        </p:nvGraphicFramePr>
        <p:xfrm>
          <a:off x="5575300" y="3060700"/>
          <a:ext cx="6134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483584"/>
              </p:ext>
            </p:extLst>
          </p:nvPr>
        </p:nvGraphicFramePr>
        <p:xfrm>
          <a:off x="5410200" y="952500"/>
          <a:ext cx="4495800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8737600" y="4813300"/>
            <a:ext cx="0" cy="469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350500" y="4064000"/>
            <a:ext cx="12700" cy="660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65900" y="43053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7500" y="44831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138728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Изменения в НК РФ в 2020 году по вопросам взыскания задолженности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6548759"/>
              </p:ext>
            </p:extLst>
          </p:nvPr>
        </p:nvGraphicFramePr>
        <p:xfrm>
          <a:off x="609600" y="1193800"/>
          <a:ext cx="10680700" cy="493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239500" y="5943600"/>
            <a:ext cx="520700" cy="5842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04902707"/>
      </p:ext>
    </p:extLst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Изменения в НК РФ в 2020 году по вопросам взыскания задолженности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7898697"/>
              </p:ext>
            </p:extLst>
          </p:nvPr>
        </p:nvGraphicFramePr>
        <p:xfrm>
          <a:off x="609600" y="1092200"/>
          <a:ext cx="106553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353800" y="5880100"/>
            <a:ext cx="361950" cy="6731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49928863"/>
      </p:ext>
    </p:extLst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26285899"/>
              </p:ext>
            </p:extLst>
          </p:nvPr>
        </p:nvGraphicFramePr>
        <p:xfrm>
          <a:off x="11251847" y="5861105"/>
          <a:ext cx="534835" cy="65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08700" y="33909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65900" y="43053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7500" y="44831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>
          <a:blip r:embed="rId4"/>
          <a:srcRect t="3291"/>
          <a:stretch>
            <a:fillRect/>
          </a:stretch>
        </p:blipFill>
        <p:spPr bwMode="auto">
          <a:xfrm>
            <a:off x="317500" y="977900"/>
            <a:ext cx="109347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17500" y="331569"/>
            <a:ext cx="1137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150938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сайт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налоговой службы </a:t>
            </a:r>
            <a:r>
              <a:rPr lang="ru-RU" sz="2400" b="1" dirty="0" smtClean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реестр </a:t>
            </a: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обеспечительных мер - https://service.nalog.ru</a:t>
            </a:r>
          </a:p>
        </p:txBody>
      </p:sp>
    </p:spTree>
    <p:extLst>
      <p:ext uri="{BB962C8B-B14F-4D97-AF65-F5344CB8AC3E}">
        <p14:creationId xmlns:p14="http://schemas.microsoft.com/office/powerpoint/2010/main" val="46839040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1404330"/>
              </p:ext>
            </p:extLst>
          </p:nvPr>
        </p:nvGraphicFramePr>
        <p:xfrm>
          <a:off x="11289947" y="5886505"/>
          <a:ext cx="534835" cy="65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08700" y="33909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65900" y="43053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7500" y="448310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/>
          <a:srcRect t="3108" b="55759"/>
          <a:stretch>
            <a:fillRect/>
          </a:stretch>
        </p:blipFill>
        <p:spPr bwMode="auto">
          <a:xfrm>
            <a:off x="368300" y="1168400"/>
            <a:ext cx="10972800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68300" y="400735"/>
            <a:ext cx="10833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150938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Залог движимого имущество отражается на сайте https://www.reestr-zalogov.ru</a:t>
            </a:r>
          </a:p>
        </p:txBody>
      </p:sp>
    </p:spTree>
    <p:extLst>
      <p:ext uri="{BB962C8B-B14F-4D97-AF65-F5344CB8AC3E}">
        <p14:creationId xmlns:p14="http://schemas.microsoft.com/office/powerpoint/2010/main" val="185908608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11544</TotalTime>
  <Words>465</Words>
  <Application>Microsoft Office PowerPoint</Application>
  <PresentationFormat>Произвольный</PresentationFormat>
  <Paragraphs>47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Present_FNS2012_16-9</vt:lpstr>
      <vt:lpstr>Структура совокупной задолженности  по налоговым платежам  за 4 месяца  2021 по Новгородской области, (млн. рублей)</vt:lpstr>
      <vt:lpstr>Изменения в НК РФ в 2020 году по вопросам взыскания задолженности</vt:lpstr>
      <vt:lpstr>Изменения в НК РФ в 2020 году по вопросам взыскания задолженности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Каткова Валерия Сергеевна</dc:creator>
  <cp:lastModifiedBy>Шангина Юлия Евгеньевна</cp:lastModifiedBy>
  <cp:revision>518</cp:revision>
  <cp:lastPrinted>2021-06-02T09:17:47Z</cp:lastPrinted>
  <dcterms:created xsi:type="dcterms:W3CDTF">2016-01-15T07:30:29Z</dcterms:created>
  <dcterms:modified xsi:type="dcterms:W3CDTF">2021-06-02T09:24:34Z</dcterms:modified>
</cp:coreProperties>
</file>