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charts/chart3.xml" ContentType="application/vnd.openxmlformats-officedocument.drawingml.chart+xml"/>
  <Override PartName="/ppt/drawings/drawing3.xml" ContentType="application/vnd.openxmlformats-officedocument.drawingml.chartshapes+xml"/>
  <Override PartName="/ppt/charts/chart4.xml" ContentType="application/vnd.openxmlformats-officedocument.drawingml.char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2.xml" ContentType="application/vnd.openxmlformats-officedocument.presentationml.notesSlide+xml"/>
  <Override PartName="/ppt/charts/chart5.xml" ContentType="application/vnd.openxmlformats-officedocument.drawingml.chart+xml"/>
  <Override PartName="/ppt/drawings/drawing4.xml" ContentType="application/vnd.openxmlformats-officedocument.drawingml.chartshapes+xml"/>
  <Override PartName="/ppt/notesSlides/notesSlide3.xml" ContentType="application/vnd.openxmlformats-officedocument.presentationml.notesSlide+xml"/>
  <Override PartName="/ppt/charts/chart6.xml" ContentType="application/vnd.openxmlformats-officedocument.drawingml.chart+xml"/>
  <Override PartName="/ppt/drawings/drawing5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notesMasterIdLst>
    <p:notesMasterId r:id="rId7"/>
  </p:notesMasterIdLst>
  <p:sldIdLst>
    <p:sldId id="340" r:id="rId2"/>
    <p:sldId id="343" r:id="rId3"/>
    <p:sldId id="344" r:id="rId4"/>
    <p:sldId id="341" r:id="rId5"/>
    <p:sldId id="342" r:id="rId6"/>
  </p:sldIdLst>
  <p:sldSz cx="12192000" cy="6858000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00"/>
    <a:srgbClr val="0000FF"/>
    <a:srgbClr val="33CC33"/>
    <a:srgbClr val="0099FF"/>
    <a:srgbClr val="9933FF"/>
    <a:srgbClr val="66CCFF"/>
    <a:srgbClr val="0066FF"/>
    <a:srgbClr val="3333CC"/>
    <a:srgbClr val="3399FF"/>
    <a:srgbClr val="99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556" autoAdjust="0"/>
  </p:normalViewPr>
  <p:slideViewPr>
    <p:cSldViewPr snapToGrid="0">
      <p:cViewPr>
        <p:scale>
          <a:sx n="75" d="100"/>
          <a:sy n="75" d="100"/>
        </p:scale>
        <p:origin x="-1104" y="-33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5.xml"/><Relationship Id="rId1" Type="http://schemas.openxmlformats.org/officeDocument/2006/relationships/package" Target="../embeddings/Microsoft_Excel_Worksheet6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2.3109243697479014E-2"/>
          <c:y val="0.12222222222222232"/>
          <c:w val="0.95798319327731096"/>
          <c:h val="0.77777777777777801"/>
        </c:manualLayout>
      </c:layout>
      <c:barChart>
        <c:barDir val="col"/>
        <c:grouping val="cluster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70098944"/>
        <c:axId val="46247872"/>
      </c:barChart>
      <c:catAx>
        <c:axId val="70098944"/>
        <c:scaling>
          <c:orientation val="minMax"/>
        </c:scaling>
        <c:delete val="0"/>
        <c:axPos val="b"/>
        <c:majorTickMark val="cross"/>
        <c:minorTickMark val="none"/>
        <c:tickLblPos val="nextTo"/>
        <c:spPr>
          <a:ln w="436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" b="0" i="0" u="none" strike="noStrike" baseline="0">
                <a:solidFill>
                  <a:srgbClr val="000000"/>
                </a:solidFill>
                <a:latin typeface="Arial Cyr"/>
                <a:ea typeface="Arial Cyr"/>
                <a:cs typeface="Arial Cyr"/>
              </a:defRPr>
            </a:pPr>
            <a:endParaRPr lang="ru-RU"/>
          </a:p>
        </c:txPr>
        <c:crossAx val="46247872"/>
        <c:crosses val="autoZero"/>
        <c:auto val="1"/>
        <c:lblAlgn val="ctr"/>
        <c:lblOffset val="100"/>
        <c:tickMarkSkip val="1"/>
        <c:noMultiLvlLbl val="0"/>
      </c:catAx>
      <c:valAx>
        <c:axId val="46247872"/>
        <c:scaling>
          <c:orientation val="minMax"/>
        </c:scaling>
        <c:delete val="0"/>
        <c:axPos val="l"/>
        <c:majorTickMark val="cross"/>
        <c:minorTickMark val="none"/>
        <c:tickLblPos val="nextTo"/>
        <c:spPr>
          <a:ln w="436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" b="0" i="0" u="none" strike="noStrike" baseline="0">
                <a:solidFill>
                  <a:srgbClr val="000000"/>
                </a:solidFill>
                <a:latin typeface="Arial Cyr"/>
                <a:ea typeface="Arial Cyr"/>
                <a:cs typeface="Arial Cyr"/>
              </a:defRPr>
            </a:pPr>
            <a:endParaRPr lang="ru-RU"/>
          </a:p>
        </c:txPr>
        <c:crossAx val="70098944"/>
        <c:crosses val="autoZero"/>
        <c:crossBetween val="between"/>
      </c:valAx>
      <c:spPr>
        <a:noFill/>
        <a:ln w="3490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10" b="0" i="0" u="none" strike="noStrike" baseline="0">
          <a:solidFill>
            <a:srgbClr val="000000"/>
          </a:solidFill>
          <a:latin typeface="Arial Cyr"/>
          <a:ea typeface="Arial Cyr"/>
          <a:cs typeface="Arial Cyr"/>
        </a:defRPr>
      </a:pPr>
      <a:endParaRPr lang="ru-RU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800">
                <a:latin typeface="Times New Roman" pitchFamily="18" charset="0"/>
                <a:cs typeface="Times New Roman" pitchFamily="18" charset="0"/>
              </a:defRPr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Динамика задолженности за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4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мес.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2021,</a:t>
            </a:r>
            <a:r>
              <a:rPr lang="ru-RU" sz="1600" baseline="0" dirty="0" smtClean="0">
                <a:solidFill>
                  <a:srgbClr val="0066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aseline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млн. руб.- рост </a:t>
            </a:r>
            <a:r>
              <a:rPr lang="ru-RU" sz="1600" baseline="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4,0%</a:t>
            </a:r>
            <a:r>
              <a:rPr lang="ru-RU" sz="1600" baseline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1600" baseline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 </a:t>
            </a:r>
            <a:r>
              <a:rPr lang="ru-RU" sz="1600" baseline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01.01.2021</a:t>
            </a:r>
            <a:endParaRPr lang="ru-RU" sz="1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c:rich>
      </c:tx>
      <c:layout>
        <c:manualLayout>
          <c:xMode val="edge"/>
          <c:yMode val="edge"/>
          <c:x val="9.1006622292514189E-2"/>
          <c:y val="6.2391532720123813E-3"/>
        </c:manualLayout>
      </c:layout>
      <c:overlay val="0"/>
    </c:title>
    <c:autoTitleDeleted val="0"/>
    <c:view3D>
      <c:rotX val="0"/>
      <c:rotY val="0"/>
      <c:depthPercent val="140"/>
      <c:rAngAx val="0"/>
      <c:perspective val="2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8.8229361367423056E-2"/>
          <c:y val="0.14002097115527842"/>
          <c:w val="0.74091950912151028"/>
          <c:h val="0.72072062738315246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01.01.2021</c:v>
                </c:pt>
              </c:strCache>
            </c:strRef>
          </c:tx>
          <c:spPr>
            <a:solidFill>
              <a:srgbClr val="0000FF"/>
            </a:solidFill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dLbl>
              <c:idx val="0"/>
              <c:layout>
                <c:manualLayout>
                  <c:x val="-8.0558539205155995E-3"/>
                  <c:y val="0.14895619241386834"/>
                </c:manualLayout>
              </c:layout>
              <c:spPr/>
              <c:txPr>
                <a:bodyPr/>
                <a:lstStyle/>
                <a:p>
                  <a:pPr>
                    <a:defRPr sz="1400" b="1">
                      <a:solidFill>
                        <a:schemeClr val="bg1"/>
                      </a:solidFill>
                      <a:latin typeface="Times New Roman" pitchFamily="18" charset="0"/>
                      <a:cs typeface="Times New Roman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2.5844344158604735E-2"/>
                  <c:y val="1.043024771838321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6.1086631647611182E-2"/>
                  <c:y val="5.215123859191656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6.1086631647611182E-2"/>
                  <c:y val="-1.303780964797914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</c:f>
              <c:strCache>
                <c:ptCount val="1"/>
                <c:pt idx="0">
                  <c:v>УФНС</c:v>
                </c:pt>
              </c:strCache>
            </c:strRef>
          </c:cat>
          <c:val>
            <c:numRef>
              <c:f>Лист1!$B$2</c:f>
              <c:numCache>
                <c:formatCode>General</c:formatCode>
                <c:ptCount val="1"/>
                <c:pt idx="0">
                  <c:v>7415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01.04.2021</c:v>
                </c:pt>
              </c:strCache>
            </c:strRef>
          </c:tx>
          <c:spPr>
            <a:solidFill>
              <a:srgbClr val="FF0000"/>
            </a:solidFill>
            <a:scene3d>
              <a:camera prst="orthographicFront"/>
              <a:lightRig rig="threePt" dir="t"/>
            </a:scene3d>
            <a:sp3d>
              <a:bevelT w="749300" h="69850"/>
            </a:sp3d>
          </c:spPr>
          <c:invertIfNegative val="0"/>
          <c:dLbls>
            <c:dLbl>
              <c:idx val="0"/>
              <c:layout>
                <c:manualLayout>
                  <c:x val="-4.0272926410514472E-3"/>
                  <c:y val="0.15613756202109699"/>
                </c:manualLayout>
              </c:layout>
              <c:spPr/>
              <c:txPr>
                <a:bodyPr/>
                <a:lstStyle/>
                <a:p>
                  <a:pPr>
                    <a:defRPr sz="1400" b="1">
                      <a:solidFill>
                        <a:schemeClr val="bg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2.3494858326004297E-3"/>
                  <c:y val="-3.389830508474577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2.3494858326004297E-3"/>
                  <c:y val="-2.868318122555410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</c:f>
              <c:strCache>
                <c:ptCount val="1"/>
                <c:pt idx="0">
                  <c:v>УФНС</c:v>
                </c:pt>
              </c:strCache>
            </c:strRef>
          </c:cat>
          <c:val>
            <c:numRef>
              <c:f>Лист1!$C$2</c:f>
              <c:numCache>
                <c:formatCode>General</c:formatCode>
                <c:ptCount val="1"/>
                <c:pt idx="0">
                  <c:v>7436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01.05.2021</c:v>
                </c:pt>
              </c:strCache>
            </c:strRef>
          </c:tx>
          <c:spPr>
            <a:solidFill>
              <a:srgbClr val="33CC33"/>
            </a:solidFill>
          </c:spPr>
          <c:invertIfNegative val="0"/>
          <c:dLbls>
            <c:dLbl>
              <c:idx val="0"/>
              <c:layout>
                <c:manualLayout>
                  <c:x val="8.0558539205155752E-3"/>
                  <c:y val="0.14399098600007271"/>
                </c:manualLayout>
              </c:layout>
              <c:spPr/>
              <c:txPr>
                <a:bodyPr/>
                <a:lstStyle/>
                <a:p>
                  <a:pPr>
                    <a:defRPr sz="1400" b="1">
                      <a:solidFill>
                        <a:schemeClr val="bg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</c:f>
              <c:strCache>
                <c:ptCount val="1"/>
                <c:pt idx="0">
                  <c:v>УФНС</c:v>
                </c:pt>
              </c:strCache>
            </c:strRef>
          </c:cat>
          <c:val>
            <c:numRef>
              <c:f>Лист1!$D$2</c:f>
              <c:numCache>
                <c:formatCode>General</c:formatCode>
                <c:ptCount val="1"/>
                <c:pt idx="0">
                  <c:v>7712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shape val="cylinder"/>
        <c:axId val="70100480"/>
        <c:axId val="46249600"/>
        <c:axId val="0"/>
      </c:bar3DChart>
      <c:catAx>
        <c:axId val="7010048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 b="1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46249600"/>
        <c:crosses val="autoZero"/>
        <c:auto val="1"/>
        <c:lblAlgn val="ctr"/>
        <c:lblOffset val="100"/>
        <c:noMultiLvlLbl val="0"/>
      </c:catAx>
      <c:valAx>
        <c:axId val="46249600"/>
        <c:scaling>
          <c:orientation val="minMax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11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70100480"/>
        <c:crosses val="autoZero"/>
        <c:crossBetween val="between"/>
      </c:valAx>
      <c:spPr>
        <a:noFill/>
        <a:ln w="25400">
          <a:noFill/>
        </a:ln>
      </c:spPr>
    </c:plotArea>
    <c:legend>
      <c:legendPos val="b"/>
      <c:layout/>
      <c:overlay val="0"/>
      <c:txPr>
        <a:bodyPr/>
        <a:lstStyle/>
        <a:p>
          <a:pPr>
            <a:defRPr sz="120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600">
                <a:latin typeface="Times New Roman" pitchFamily="18" charset="0"/>
                <a:cs typeface="Times New Roman" pitchFamily="18" charset="0"/>
              </a:defRPr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Динамика задолженности по</a:t>
            </a:r>
            <a:r>
              <a:rPr lang="ru-RU" sz="1600" baseline="0" dirty="0" smtClean="0">
                <a:latin typeface="Times New Roman" pitchFamily="18" charset="0"/>
                <a:cs typeface="Times New Roman" pitchFamily="18" charset="0"/>
              </a:rPr>
              <a:t> имущественным налогам ФЛ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4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мес.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2021,</a:t>
            </a:r>
            <a:r>
              <a:rPr lang="ru-RU" sz="1600" baseline="0" dirty="0" smtClean="0">
                <a:solidFill>
                  <a:srgbClr val="0066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aseline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млн. руб.</a:t>
            </a:r>
            <a:endParaRPr lang="ru-RU" sz="1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c:rich>
      </c:tx>
      <c:layout>
        <c:manualLayout>
          <c:xMode val="edge"/>
          <c:yMode val="edge"/>
          <c:x val="1.7268720869613164E-2"/>
          <c:y val="0"/>
        </c:manualLayout>
      </c:layout>
      <c:overlay val="0"/>
    </c:title>
    <c:autoTitleDeleted val="0"/>
    <c:view3D>
      <c:rotX val="0"/>
      <c:rotY val="0"/>
      <c:depthPercent val="16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7.7196149507218481E-2"/>
          <c:y val="0.16236446324261619"/>
          <c:w val="0.73727253889914479"/>
          <c:h val="0.69911486618279639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01.01.2021</c:v>
                </c:pt>
              </c:strCache>
            </c:strRef>
          </c:tx>
          <c:spPr>
            <a:solidFill>
              <a:srgbClr val="0000FF"/>
            </a:solidFill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dLbl>
              <c:idx val="2"/>
              <c:layout>
                <c:manualLayout>
                  <c:x val="-2.5844344158604735E-2"/>
                  <c:y val="1.043024771838321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1.0250892551475304E-3"/>
                  <c:y val="-2.27550207909404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6.1086631647611182E-2"/>
                  <c:y val="-1.303780964797914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20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Лист1!$A$2:$A$5</c:f>
              <c:strCache>
                <c:ptCount val="4"/>
                <c:pt idx="0">
                  <c:v>налог на имущество</c:v>
                </c:pt>
                <c:pt idx="1">
                  <c:v>транспортный налог</c:v>
                </c:pt>
                <c:pt idx="2">
                  <c:v>земельвый налог</c:v>
                </c:pt>
                <c:pt idx="3">
                  <c:v>Всего</c:v>
                </c:pt>
              </c:strCache>
            </c:strRef>
          </c:cat>
          <c:val>
            <c:numRef>
              <c:f>Лист1!$B$2:$B$5</c:f>
              <c:numCache>
                <c:formatCode>0.0</c:formatCode>
                <c:ptCount val="4"/>
                <c:pt idx="0">
                  <c:v>89</c:v>
                </c:pt>
                <c:pt idx="1">
                  <c:v>493</c:v>
                </c:pt>
                <c:pt idx="2">
                  <c:v>152</c:v>
                </c:pt>
                <c:pt idx="3" formatCode="General">
                  <c:v>734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01.05.2021</c:v>
                </c:pt>
              </c:strCache>
            </c:strRef>
          </c:tx>
          <c:spPr>
            <a:solidFill>
              <a:srgbClr val="FF0000"/>
            </a:solidFill>
            <a:scene3d>
              <a:camera prst="orthographicFront"/>
              <a:lightRig rig="threePt" dir="t"/>
            </a:scene3d>
            <a:sp3d>
              <a:bevelT w="749300" h="69850"/>
            </a:sp3d>
          </c:spPr>
          <c:invertIfNegative val="0"/>
          <c:dLbls>
            <c:dLbl>
              <c:idx val="0"/>
              <c:layout>
                <c:manualLayout>
                  <c:x val="4.8573058802432303E-2"/>
                  <c:y val="-1.61679790026246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4.3757356417404344E-2"/>
                  <c:y val="-3.389837506266772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2.3494858326004297E-3"/>
                  <c:y val="-2.868318122555410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200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Лист1!$A$2:$A$5</c:f>
              <c:strCache>
                <c:ptCount val="4"/>
                <c:pt idx="0">
                  <c:v>налог на имущество</c:v>
                </c:pt>
                <c:pt idx="1">
                  <c:v>транспортный налог</c:v>
                </c:pt>
                <c:pt idx="2">
                  <c:v>земельвый налог</c:v>
                </c:pt>
                <c:pt idx="3">
                  <c:v>Всего</c:v>
                </c:pt>
              </c:strCache>
            </c:strRef>
          </c:cat>
          <c:val>
            <c:numRef>
              <c:f>Лист1!$C$2:$C$5</c:f>
              <c:numCache>
                <c:formatCode>0.0</c:formatCode>
                <c:ptCount val="4"/>
                <c:pt idx="0">
                  <c:v>65</c:v>
                </c:pt>
                <c:pt idx="1">
                  <c:v>426</c:v>
                </c:pt>
                <c:pt idx="2">
                  <c:v>89</c:v>
                </c:pt>
                <c:pt idx="3" formatCode="General">
                  <c:v>580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shape val="cylinder"/>
        <c:axId val="70102016"/>
        <c:axId val="46251328"/>
        <c:axId val="0"/>
      </c:bar3DChart>
      <c:catAx>
        <c:axId val="7010201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100" b="1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46251328"/>
        <c:crosses val="autoZero"/>
        <c:auto val="1"/>
        <c:lblAlgn val="ctr"/>
        <c:lblOffset val="100"/>
        <c:noMultiLvlLbl val="0"/>
      </c:catAx>
      <c:valAx>
        <c:axId val="46251328"/>
        <c:scaling>
          <c:orientation val="minMax"/>
        </c:scaling>
        <c:delete val="0"/>
        <c:axPos val="l"/>
        <c:majorGridlines/>
        <c:numFmt formatCode="0.0" sourceLinked="1"/>
        <c:majorTickMark val="out"/>
        <c:minorTickMark val="none"/>
        <c:tickLblPos val="nextTo"/>
        <c:txPr>
          <a:bodyPr/>
          <a:lstStyle/>
          <a:p>
            <a:pPr>
              <a:defRPr sz="11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7010201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4149554268271531"/>
          <c:y val="0.16195847710047481"/>
          <c:w val="0.14898762654668168"/>
          <c:h val="0.14349877613612905"/>
        </c:manualLayout>
      </c:layout>
      <c:overlay val="0"/>
      <c:txPr>
        <a:bodyPr/>
        <a:lstStyle/>
        <a:p>
          <a:pPr>
            <a:defRPr sz="120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7"/>
    </mc:Choice>
    <mc:Fallback>
      <c:style val="27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DTI</a:t>
            </a:r>
            <a:r>
              <a:rPr lang="en-US" sz="1600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1600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целом по области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c:rich>
      </c:tx>
      <c:layout/>
      <c:overlay val="0"/>
    </c:title>
    <c:autoTitleDeleted val="0"/>
    <c:view3D>
      <c:rotX val="0"/>
      <c:rotY val="10"/>
      <c:depthPercent val="100"/>
      <c:rAngAx val="0"/>
      <c:perspective val="2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114258530183727"/>
          <c:y val="0.13688071453754844"/>
          <c:w val="0.64050447083945017"/>
          <c:h val="0.66731753482737732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01.01.2021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2281240268695226E-2"/>
                  <c:y val="0.24043715846994534"/>
                </c:manualLayout>
              </c:layout>
              <c:tx>
                <c:rich>
                  <a:bodyPr rot="0" vert="horz"/>
                  <a:lstStyle/>
                  <a:p>
                    <a:pPr>
                      <a:defRPr sz="1600">
                        <a:solidFill>
                          <a:schemeClr val="bg1"/>
                        </a:solidFill>
                      </a:defRPr>
                    </a:pPr>
                    <a:r>
                      <a:rPr lang="ru-RU" sz="1600" b="1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13.88</a:t>
                    </a:r>
                    <a:endParaRPr lang="en-US" sz="2000" b="1" dirty="0">
                      <a:solidFill>
                        <a:schemeClr val="bg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endParaRPr>
                  </a:p>
                </c:rich>
              </c:tx>
              <c:spPr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6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</c:f>
              <c:strCache>
                <c:ptCount val="1"/>
                <c:pt idx="0">
                  <c:v>DTI</c:v>
                </c:pt>
              </c:strCache>
            </c:strRef>
          </c:cat>
          <c:val>
            <c:numRef>
              <c:f>Лист1!$B$2</c:f>
              <c:numCache>
                <c:formatCode>General</c:formatCode>
                <c:ptCount val="1"/>
                <c:pt idx="0">
                  <c:v>13.88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01.04.2021</c:v>
                </c:pt>
              </c:strCache>
            </c:strRef>
          </c:tx>
          <c:spPr>
            <a:solidFill>
              <a:srgbClr val="0099FF"/>
            </a:solidFill>
          </c:spPr>
          <c:invertIfNegative val="0"/>
          <c:dLbls>
            <c:dLbl>
              <c:idx val="0"/>
              <c:layout>
                <c:manualLayout>
                  <c:x val="1.9444370301170032E-2"/>
                  <c:y val="0.17312378985413709"/>
                </c:manualLayout>
              </c:layout>
              <c:spPr/>
              <c:txPr>
                <a:bodyPr/>
                <a:lstStyle/>
                <a:p>
                  <a:pPr>
                    <a:defRPr sz="1600" b="1">
                      <a:solidFill>
                        <a:schemeClr val="bg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6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</c:f>
              <c:strCache>
                <c:ptCount val="1"/>
                <c:pt idx="0">
                  <c:v>DTI</c:v>
                </c:pt>
              </c:strCache>
            </c:strRef>
          </c:cat>
          <c:val>
            <c:numRef>
              <c:f>Лист1!$C$2</c:f>
              <c:numCache>
                <c:formatCode>General</c:formatCode>
                <c:ptCount val="1"/>
                <c:pt idx="0">
                  <c:v>13.76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01.05.2021</c:v>
                </c:pt>
              </c:strCache>
            </c:strRef>
          </c:tx>
          <c:spPr>
            <a:ln w="44450"/>
            <a:scene3d>
              <a:camera prst="orthographicFront"/>
              <a:lightRig rig="threePt" dir="t">
                <a:rot lat="0" lon="0" rev="1200000"/>
              </a:lightRig>
            </a:scene3d>
            <a:sp3d prstMaterial="softEdge">
              <a:bevelT w="63500" h="57150"/>
            </a:sp3d>
          </c:spPr>
          <c:invertIfNegative val="0"/>
          <c:dLbls>
            <c:dLbl>
              <c:idx val="0"/>
              <c:layout>
                <c:manualLayout>
                  <c:x val="0"/>
                  <c:y val="0.22253521126760564"/>
                </c:manualLayout>
              </c:layout>
              <c:spPr/>
              <c:txPr>
                <a:bodyPr/>
                <a:lstStyle/>
                <a:p>
                  <a:pPr>
                    <a:defRPr sz="1600" b="1">
                      <a:solidFill>
                        <a:schemeClr val="bg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6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</c:f>
              <c:strCache>
                <c:ptCount val="1"/>
                <c:pt idx="0">
                  <c:v>DTI</c:v>
                </c:pt>
              </c:strCache>
            </c:strRef>
          </c:cat>
          <c:val>
            <c:numRef>
              <c:f>Лист1!$D$2</c:f>
              <c:numCache>
                <c:formatCode>General</c:formatCode>
                <c:ptCount val="1"/>
                <c:pt idx="0">
                  <c:v>14.05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5"/>
        <c:gapDepth val="152"/>
        <c:shape val="cylinder"/>
        <c:axId val="70139392"/>
        <c:axId val="75637888"/>
        <c:axId val="0"/>
      </c:bar3DChart>
      <c:catAx>
        <c:axId val="701393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1400" b="1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75637888"/>
        <c:crosses val="autoZero"/>
        <c:auto val="1"/>
        <c:lblAlgn val="ctr"/>
        <c:lblOffset val="100"/>
        <c:noMultiLvlLbl val="0"/>
      </c:catAx>
      <c:valAx>
        <c:axId val="75637888"/>
        <c:scaling>
          <c:orientation val="minMax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70139392"/>
        <c:crosses val="autoZero"/>
        <c:crossBetween val="between"/>
      </c:valAx>
    </c:plotArea>
    <c:legend>
      <c:legendPos val="r"/>
      <c:layout/>
      <c:overlay val="0"/>
      <c:txPr>
        <a:bodyPr/>
        <a:lstStyle/>
        <a:p>
          <a:pPr>
            <a:defRPr sz="120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scene3d>
      <a:camera prst="orthographicFront"/>
      <a:lightRig rig="threePt" dir="t"/>
    </a:scene3d>
  </c:spPr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2.3109243697479014E-2"/>
          <c:y val="0.12222222222222232"/>
          <c:w val="0.95798319327731096"/>
          <c:h val="0.77777777777777801"/>
        </c:manualLayout>
      </c:layout>
      <c:barChart>
        <c:barDir val="col"/>
        <c:grouping val="cluster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13296896"/>
        <c:axId val="48581440"/>
      </c:barChart>
      <c:catAx>
        <c:axId val="113296896"/>
        <c:scaling>
          <c:orientation val="minMax"/>
        </c:scaling>
        <c:delete val="0"/>
        <c:axPos val="b"/>
        <c:majorTickMark val="cross"/>
        <c:minorTickMark val="none"/>
        <c:tickLblPos val="nextTo"/>
        <c:spPr>
          <a:ln w="436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" b="0" i="0" u="none" strike="noStrike" baseline="0">
                <a:solidFill>
                  <a:srgbClr val="000000"/>
                </a:solidFill>
                <a:latin typeface="Arial Cyr"/>
                <a:ea typeface="Arial Cyr"/>
                <a:cs typeface="Arial Cyr"/>
              </a:defRPr>
            </a:pPr>
            <a:endParaRPr lang="ru-RU"/>
          </a:p>
        </c:txPr>
        <c:crossAx val="48581440"/>
        <c:crosses val="autoZero"/>
        <c:auto val="1"/>
        <c:lblAlgn val="ctr"/>
        <c:lblOffset val="100"/>
        <c:tickMarkSkip val="1"/>
        <c:noMultiLvlLbl val="0"/>
      </c:catAx>
      <c:valAx>
        <c:axId val="48581440"/>
        <c:scaling>
          <c:orientation val="minMax"/>
        </c:scaling>
        <c:delete val="0"/>
        <c:axPos val="l"/>
        <c:majorTickMark val="cross"/>
        <c:minorTickMark val="none"/>
        <c:tickLblPos val="nextTo"/>
        <c:spPr>
          <a:ln w="436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" b="0" i="0" u="none" strike="noStrike" baseline="0">
                <a:solidFill>
                  <a:srgbClr val="000000"/>
                </a:solidFill>
                <a:latin typeface="Arial Cyr"/>
                <a:ea typeface="Arial Cyr"/>
                <a:cs typeface="Arial Cyr"/>
              </a:defRPr>
            </a:pPr>
            <a:endParaRPr lang="ru-RU"/>
          </a:p>
        </c:txPr>
        <c:crossAx val="113296896"/>
        <c:crosses val="autoZero"/>
        <c:crossBetween val="between"/>
      </c:valAx>
      <c:spPr>
        <a:noFill/>
        <a:ln w="3490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10" b="0" i="0" u="none" strike="noStrike" baseline="0">
          <a:solidFill>
            <a:srgbClr val="000000"/>
          </a:solidFill>
          <a:latin typeface="Arial Cyr"/>
          <a:ea typeface="Arial Cyr"/>
          <a:cs typeface="Arial Cyr"/>
        </a:defRPr>
      </a:pPr>
      <a:endParaRPr lang="ru-RU"/>
    </a:p>
  </c:txPr>
  <c:externalData r:id="rId1">
    <c:autoUpdate val="0"/>
  </c:externalData>
  <c:userShapes r:id="rId2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2.3109243697479014E-2"/>
          <c:y val="0.12222222222222232"/>
          <c:w val="0.95798319327731096"/>
          <c:h val="0.77777777777777801"/>
        </c:manualLayout>
      </c:layout>
      <c:barChart>
        <c:barDir val="col"/>
        <c:grouping val="cluster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76116992"/>
        <c:axId val="151770752"/>
      </c:barChart>
      <c:catAx>
        <c:axId val="76116992"/>
        <c:scaling>
          <c:orientation val="minMax"/>
        </c:scaling>
        <c:delete val="0"/>
        <c:axPos val="b"/>
        <c:majorTickMark val="cross"/>
        <c:minorTickMark val="none"/>
        <c:tickLblPos val="nextTo"/>
        <c:spPr>
          <a:ln w="436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" b="0" i="0" u="none" strike="noStrike" baseline="0">
                <a:solidFill>
                  <a:srgbClr val="000000"/>
                </a:solidFill>
                <a:latin typeface="Arial Cyr"/>
                <a:ea typeface="Arial Cyr"/>
                <a:cs typeface="Arial Cyr"/>
              </a:defRPr>
            </a:pPr>
            <a:endParaRPr lang="ru-RU"/>
          </a:p>
        </c:txPr>
        <c:crossAx val="151770752"/>
        <c:crosses val="autoZero"/>
        <c:auto val="1"/>
        <c:lblAlgn val="ctr"/>
        <c:lblOffset val="100"/>
        <c:tickMarkSkip val="1"/>
        <c:noMultiLvlLbl val="0"/>
      </c:catAx>
      <c:valAx>
        <c:axId val="151770752"/>
        <c:scaling>
          <c:orientation val="minMax"/>
        </c:scaling>
        <c:delete val="0"/>
        <c:axPos val="l"/>
        <c:majorTickMark val="cross"/>
        <c:minorTickMark val="none"/>
        <c:tickLblPos val="nextTo"/>
        <c:spPr>
          <a:ln w="436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" b="0" i="0" u="none" strike="noStrike" baseline="0">
                <a:solidFill>
                  <a:srgbClr val="000000"/>
                </a:solidFill>
                <a:latin typeface="Arial Cyr"/>
                <a:ea typeface="Arial Cyr"/>
                <a:cs typeface="Arial Cyr"/>
              </a:defRPr>
            </a:pPr>
            <a:endParaRPr lang="ru-RU"/>
          </a:p>
        </c:txPr>
        <c:crossAx val="76116992"/>
        <c:crosses val="autoZero"/>
        <c:crossBetween val="between"/>
      </c:valAx>
      <c:spPr>
        <a:noFill/>
        <a:ln w="3490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10" b="0" i="0" u="none" strike="noStrike" baseline="0">
          <a:solidFill>
            <a:srgbClr val="000000"/>
          </a:solidFill>
          <a:latin typeface="Arial Cyr"/>
          <a:ea typeface="Arial Cyr"/>
          <a:cs typeface="Arial Cyr"/>
        </a:defRPr>
      </a:pPr>
      <a:endParaRPr lang="ru-RU"/>
    </a:p>
  </c:txPr>
  <c:externalData r:id="rId1">
    <c:autoUpdate val="0"/>
  </c:externalData>
  <c:userShapes r:id="rId2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0AD1433-D043-49D4-9F59-DDDA99663EF2}" type="doc">
      <dgm:prSet loTypeId="urn:microsoft.com/office/officeart/2005/8/layout/vList6" loCatId="list" qsTypeId="urn:microsoft.com/office/officeart/2005/8/quickstyle/3d2" qsCatId="3D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ED3C7CD1-CEDE-44B1-B761-AD2A8ED2DE96}">
      <dgm:prSet phldrT="[Текст]" custT="1"/>
      <dgm:spPr/>
      <dgm:t>
        <a:bodyPr/>
        <a:lstStyle/>
        <a:p>
          <a:r>
            <a:rPr lang="ru-RU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Взыскание задолженности с должников физических лиц</a:t>
          </a:r>
          <a:endParaRPr lang="ru-RU" sz="28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  <a:cs typeface="Times New Roman" pitchFamily="18" charset="0"/>
          </a:endParaRPr>
        </a:p>
      </dgm:t>
    </dgm:pt>
    <dgm:pt modelId="{03D17F35-5869-4E95-BA6E-24ABD6086140}" type="parTrans" cxnId="{4127C6A9-3001-4871-A45D-07C6047BFE6D}">
      <dgm:prSet/>
      <dgm:spPr/>
      <dgm:t>
        <a:bodyPr/>
        <a:lstStyle/>
        <a:p>
          <a:endParaRPr lang="ru-RU"/>
        </a:p>
      </dgm:t>
    </dgm:pt>
    <dgm:pt modelId="{669893B4-872E-4FAE-BE36-DC0FAC4E0973}" type="sibTrans" cxnId="{4127C6A9-3001-4871-A45D-07C6047BFE6D}">
      <dgm:prSet/>
      <dgm:spPr/>
      <dgm:t>
        <a:bodyPr/>
        <a:lstStyle/>
        <a:p>
          <a:endParaRPr lang="ru-RU"/>
        </a:p>
      </dgm:t>
    </dgm:pt>
    <dgm:pt modelId="{8705FF92-5CA7-47DC-9551-890CBD98888F}">
      <dgm:prSet phldrT="[Текст]"/>
      <dgm:spPr/>
      <dgm:t>
        <a:bodyPr/>
        <a:lstStyle/>
        <a:p>
          <a:r>
            <a:rPr lang="ru-RU" dirty="0" smtClean="0">
              <a:latin typeface="Times New Roman" pitchFamily="18" charset="0"/>
              <a:cs typeface="Times New Roman" pitchFamily="18" charset="0"/>
            </a:rPr>
            <a:t>Минимальная сумма задолженности по налогам физического лица, при которой налоговые органы будут направлять требование о ее уплате в трехмесячный срок со дня выявления, возросла </a:t>
          </a:r>
          <a:r>
            <a:rPr lang="ru-RU" b="1" dirty="0" smtClean="0">
              <a:latin typeface="Times New Roman" pitchFamily="18" charset="0"/>
              <a:cs typeface="Times New Roman" pitchFamily="18" charset="0"/>
            </a:rPr>
            <a:t>с 500 до 3000 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рублей.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9DF194B5-791B-4D98-A0A1-08DE44998D08}" type="parTrans" cxnId="{00412DE7-FCF0-430E-A799-E1FAAA417EBC}">
      <dgm:prSet/>
      <dgm:spPr/>
      <dgm:t>
        <a:bodyPr/>
        <a:lstStyle/>
        <a:p>
          <a:endParaRPr lang="ru-RU"/>
        </a:p>
      </dgm:t>
    </dgm:pt>
    <dgm:pt modelId="{CADEDAC7-76E3-4E67-AE5F-A73A5C06A80D}" type="sibTrans" cxnId="{00412DE7-FCF0-430E-A799-E1FAAA417EBC}">
      <dgm:prSet/>
      <dgm:spPr/>
      <dgm:t>
        <a:bodyPr/>
        <a:lstStyle/>
        <a:p>
          <a:endParaRPr lang="ru-RU"/>
        </a:p>
      </dgm:t>
    </dgm:pt>
    <dgm:pt modelId="{1CD0D697-55C1-4220-AF5F-B576C5F8C80A}">
      <dgm:prSet phldrT="[Текст]"/>
      <dgm:spPr/>
      <dgm:t>
        <a:bodyPr/>
        <a:lstStyle/>
        <a:p>
          <a:r>
            <a:rPr lang="ru-RU" dirty="0" smtClean="0">
              <a:latin typeface="Times New Roman" pitchFamily="18" charset="0"/>
              <a:cs typeface="Times New Roman" pitchFamily="18" charset="0"/>
            </a:rPr>
            <a:t>Минимальная сумма налоговой задолженности физических лиц, при которой налоговые органы могут обращаться в суд для взыскания в течение шести месяцев со дня истечения срока исполнения требования об уплате, повышена </a:t>
          </a:r>
          <a:r>
            <a:rPr lang="ru-RU" b="1" dirty="0" smtClean="0">
              <a:latin typeface="Times New Roman" pitchFamily="18" charset="0"/>
              <a:cs typeface="Times New Roman" pitchFamily="18" charset="0"/>
            </a:rPr>
            <a:t>с 3000 до 10 000 рублей.</a:t>
          </a:r>
          <a:endParaRPr lang="ru-RU" b="1" dirty="0">
            <a:latin typeface="Times New Roman" pitchFamily="18" charset="0"/>
            <a:cs typeface="Times New Roman" pitchFamily="18" charset="0"/>
          </a:endParaRPr>
        </a:p>
      </dgm:t>
    </dgm:pt>
    <dgm:pt modelId="{9CA32C4A-EF24-46A7-BB13-D2BDB03D8AC6}" type="parTrans" cxnId="{E20ACFC5-2E2E-4512-84BF-8EB8E2ED936C}">
      <dgm:prSet/>
      <dgm:spPr/>
      <dgm:t>
        <a:bodyPr/>
        <a:lstStyle/>
        <a:p>
          <a:endParaRPr lang="ru-RU"/>
        </a:p>
      </dgm:t>
    </dgm:pt>
    <dgm:pt modelId="{09E6E83E-8823-466F-A6E8-A075B05845B0}" type="sibTrans" cxnId="{E20ACFC5-2E2E-4512-84BF-8EB8E2ED936C}">
      <dgm:prSet/>
      <dgm:spPr/>
      <dgm:t>
        <a:bodyPr/>
        <a:lstStyle/>
        <a:p>
          <a:endParaRPr lang="ru-RU"/>
        </a:p>
      </dgm:t>
    </dgm:pt>
    <dgm:pt modelId="{A9D8DC7C-362D-405A-82C8-9C8DE7B2C041}">
      <dgm:prSet phldrT="[Текст]" custT="1"/>
      <dgm:spPr/>
      <dgm:t>
        <a:bodyPr/>
        <a:lstStyle/>
        <a:p>
          <a:r>
            <a:rPr lang="ru-RU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Взыскание задолженности с должников ЮЛ и ИП</a:t>
          </a:r>
          <a:endParaRPr lang="ru-RU" sz="28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  <a:cs typeface="Times New Roman" pitchFamily="18" charset="0"/>
          </a:endParaRPr>
        </a:p>
      </dgm:t>
    </dgm:pt>
    <dgm:pt modelId="{C009B9EF-90B2-4ABA-85B1-8BFD7A4072AD}" type="parTrans" cxnId="{74F9F3DE-BE85-48E1-BE42-FC17206FB3B8}">
      <dgm:prSet/>
      <dgm:spPr/>
      <dgm:t>
        <a:bodyPr/>
        <a:lstStyle/>
        <a:p>
          <a:endParaRPr lang="ru-RU"/>
        </a:p>
      </dgm:t>
    </dgm:pt>
    <dgm:pt modelId="{12056696-8633-4CF7-9264-965A088AA73C}" type="sibTrans" cxnId="{74F9F3DE-BE85-48E1-BE42-FC17206FB3B8}">
      <dgm:prSet/>
      <dgm:spPr/>
      <dgm:t>
        <a:bodyPr/>
        <a:lstStyle/>
        <a:p>
          <a:endParaRPr lang="ru-RU"/>
        </a:p>
      </dgm:t>
    </dgm:pt>
    <dgm:pt modelId="{26C9E7F7-C789-4604-9F13-52C718BB03C2}">
      <dgm:prSet phldrT="[Текст]"/>
      <dgm:spPr/>
      <dgm:t>
        <a:bodyPr/>
        <a:lstStyle/>
        <a:p>
          <a:pPr algn="l"/>
          <a:endParaRPr lang="ru-RU" sz="1200" dirty="0"/>
        </a:p>
      </dgm:t>
    </dgm:pt>
    <dgm:pt modelId="{625A0FA1-C7B3-4BAC-8BAA-2223B5D42DF7}" type="parTrans" cxnId="{6FC3A968-97B2-411A-ABBC-CF915273C7A3}">
      <dgm:prSet/>
      <dgm:spPr/>
      <dgm:t>
        <a:bodyPr/>
        <a:lstStyle/>
        <a:p>
          <a:endParaRPr lang="ru-RU"/>
        </a:p>
      </dgm:t>
    </dgm:pt>
    <dgm:pt modelId="{F10650BB-9F72-4AB5-8702-71915C7B4CBF}" type="sibTrans" cxnId="{6FC3A968-97B2-411A-ABBC-CF915273C7A3}">
      <dgm:prSet/>
      <dgm:spPr/>
      <dgm:t>
        <a:bodyPr/>
        <a:lstStyle/>
        <a:p>
          <a:endParaRPr lang="ru-RU"/>
        </a:p>
      </dgm:t>
    </dgm:pt>
    <dgm:pt modelId="{784C7371-A616-44CB-92B9-519541FC8883}">
      <dgm:prSet custT="1"/>
      <dgm:spPr/>
      <dgm:t>
        <a:bodyPr/>
        <a:lstStyle/>
        <a:p>
          <a:pPr algn="just"/>
          <a:r>
            <a:rPr lang="ru-RU" sz="1400" b="1" dirty="0" smtClean="0">
              <a:latin typeface="Times New Roman" pitchFamily="18" charset="0"/>
              <a:cs typeface="Times New Roman" pitchFamily="18" charset="0"/>
            </a:rPr>
            <a:t>- ст. 46 НК РФ </a:t>
          </a:r>
          <a:r>
            <a:rPr lang="ru-RU" sz="1400" b="0" dirty="0" smtClean="0">
              <a:latin typeface="Times New Roman" pitchFamily="18" charset="0"/>
              <a:cs typeface="Times New Roman" pitchFamily="18" charset="0"/>
            </a:rPr>
            <a:t>- Так, по общему правилу, налоговые органы будут принимать в отношении организаций и ИП решение о взыскании, если общая сумма налога, сбора, страховых взносов, пеней, штрафов, подлежащая взысканию, </a:t>
          </a:r>
          <a:r>
            <a:rPr lang="ru-RU" sz="1400" b="1" dirty="0" smtClean="0">
              <a:latin typeface="Times New Roman" pitchFamily="18" charset="0"/>
              <a:cs typeface="Times New Roman" pitchFamily="18" charset="0"/>
            </a:rPr>
            <a:t>превышает 3 тыс. руб. </a:t>
          </a:r>
          <a:endParaRPr lang="ru-RU" sz="1400" b="0" dirty="0" smtClean="0">
            <a:latin typeface="Times New Roman" pitchFamily="18" charset="0"/>
            <a:cs typeface="Times New Roman" pitchFamily="18" charset="0"/>
          </a:endParaRPr>
        </a:p>
      </dgm:t>
    </dgm:pt>
    <dgm:pt modelId="{720EBE4D-942C-4FF4-9758-56134BB2AB65}" type="parTrans" cxnId="{B9DE7FBA-5EC7-4AB6-AF9F-1F0DDC68029B}">
      <dgm:prSet/>
      <dgm:spPr/>
      <dgm:t>
        <a:bodyPr/>
        <a:lstStyle/>
        <a:p>
          <a:endParaRPr lang="ru-RU"/>
        </a:p>
      </dgm:t>
    </dgm:pt>
    <dgm:pt modelId="{15F7822D-7323-4F17-B942-CFBA6C30D3E1}" type="sibTrans" cxnId="{B9DE7FBA-5EC7-4AB6-AF9F-1F0DDC68029B}">
      <dgm:prSet/>
      <dgm:spPr/>
      <dgm:t>
        <a:bodyPr/>
        <a:lstStyle/>
        <a:p>
          <a:endParaRPr lang="ru-RU"/>
        </a:p>
      </dgm:t>
    </dgm:pt>
    <dgm:pt modelId="{5149B023-8FD5-4B84-963A-14A8B9BA0A19}">
      <dgm:prSet phldrT="[Текст]" custT="1"/>
      <dgm:spPr/>
      <dgm:t>
        <a:bodyPr/>
        <a:lstStyle/>
        <a:p>
          <a:pPr algn="just"/>
          <a:r>
            <a:rPr lang="ru-RU" sz="1200" b="1" dirty="0" smtClean="0">
              <a:latin typeface="Times New Roman" pitchFamily="18" charset="0"/>
              <a:cs typeface="Times New Roman" pitchFamily="18" charset="0"/>
            </a:rPr>
            <a:t>- </a:t>
          </a:r>
          <a:r>
            <a:rPr lang="ru-RU" sz="1400" b="1" dirty="0" smtClean="0">
              <a:latin typeface="Times New Roman" pitchFamily="18" charset="0"/>
              <a:cs typeface="Times New Roman" pitchFamily="18" charset="0"/>
            </a:rPr>
            <a:t>Ст. 70 НК РФ - </a:t>
          </a:r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в случае, когда сумма недоимки у организации или ИП </a:t>
          </a:r>
          <a:r>
            <a:rPr lang="ru-RU" sz="1400" b="1" dirty="0" smtClean="0">
              <a:latin typeface="Times New Roman" pitchFamily="18" charset="0"/>
              <a:cs typeface="Times New Roman" pitchFamily="18" charset="0"/>
            </a:rPr>
            <a:t>не превышает 3 тыс. руб</a:t>
          </a:r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., требование об уплате налоговые органы могут выставить не позднее года со дня ее выявления.</a:t>
          </a:r>
          <a:endParaRPr lang="ru-RU" sz="1400" dirty="0"/>
        </a:p>
      </dgm:t>
    </dgm:pt>
    <dgm:pt modelId="{8A1A3177-1FCC-4D26-8880-F43C2D8C3C53}" type="parTrans" cxnId="{1FA52111-C461-4D98-A2CC-61D89B11F6E9}">
      <dgm:prSet/>
      <dgm:spPr/>
      <dgm:t>
        <a:bodyPr/>
        <a:lstStyle/>
        <a:p>
          <a:endParaRPr lang="ru-RU"/>
        </a:p>
      </dgm:t>
    </dgm:pt>
    <dgm:pt modelId="{5B96B690-DBD0-4133-801B-0860ED3A0531}" type="sibTrans" cxnId="{1FA52111-C461-4D98-A2CC-61D89B11F6E9}">
      <dgm:prSet/>
      <dgm:spPr/>
      <dgm:t>
        <a:bodyPr/>
        <a:lstStyle/>
        <a:p>
          <a:endParaRPr lang="ru-RU"/>
        </a:p>
      </dgm:t>
    </dgm:pt>
    <dgm:pt modelId="{D770939B-24FA-40B7-AFFD-AFAB859F120B}" type="pres">
      <dgm:prSet presAssocID="{50AD1433-D043-49D4-9F59-DDDA99663EF2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11170BA1-2F70-43A4-A08D-C9E5A7EA68CA}" type="pres">
      <dgm:prSet presAssocID="{ED3C7CD1-CEDE-44B1-B761-AD2A8ED2DE96}" presName="linNode" presStyleCnt="0"/>
      <dgm:spPr/>
    </dgm:pt>
    <dgm:pt modelId="{5D6EE96B-FFE4-4BB3-9CED-ED74F9091804}" type="pres">
      <dgm:prSet presAssocID="{ED3C7CD1-CEDE-44B1-B761-AD2A8ED2DE96}" presName="parentShp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55F6300-A1D1-4EBE-A96C-24FAB7565975}" type="pres">
      <dgm:prSet presAssocID="{ED3C7CD1-CEDE-44B1-B761-AD2A8ED2DE96}" presName="childShp" presStyleLbl="b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7387F52-ABE3-4282-BF67-B076ABACC0A3}" type="pres">
      <dgm:prSet presAssocID="{669893B4-872E-4FAE-BE36-DC0FAC4E0973}" presName="spacing" presStyleCnt="0"/>
      <dgm:spPr/>
    </dgm:pt>
    <dgm:pt modelId="{032DD596-25B3-4C85-9518-A3D88A133113}" type="pres">
      <dgm:prSet presAssocID="{A9D8DC7C-362D-405A-82C8-9C8DE7B2C041}" presName="linNode" presStyleCnt="0"/>
      <dgm:spPr/>
    </dgm:pt>
    <dgm:pt modelId="{1BCB39AF-6B74-48A9-8BB0-070D907475C4}" type="pres">
      <dgm:prSet presAssocID="{A9D8DC7C-362D-405A-82C8-9C8DE7B2C041}" presName="parentShp" presStyleLbl="node1" presStyleIdx="1" presStyleCnt="2" custLinFactNeighborX="59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322AC1B-E2D2-4041-83C2-19051AF45064}" type="pres">
      <dgm:prSet presAssocID="{A9D8DC7C-362D-405A-82C8-9C8DE7B2C041}" presName="childShp" presStyleLbl="bgAccFollowNode1" presStyleIdx="1" presStyleCnt="2" custLinFactNeighborX="2973" custLinFactNeighborY="-162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FC3A968-97B2-411A-ABBC-CF915273C7A3}" srcId="{A9D8DC7C-362D-405A-82C8-9C8DE7B2C041}" destId="{26C9E7F7-C789-4604-9F13-52C718BB03C2}" srcOrd="0" destOrd="0" parTransId="{625A0FA1-C7B3-4BAC-8BAA-2223B5D42DF7}" sibTransId="{F10650BB-9F72-4AB5-8702-71915C7B4CBF}"/>
    <dgm:cxn modelId="{BF014C2D-C77A-41A3-BCD5-3CA9EB3BFFC3}" type="presOf" srcId="{ED3C7CD1-CEDE-44B1-B761-AD2A8ED2DE96}" destId="{5D6EE96B-FFE4-4BB3-9CED-ED74F9091804}" srcOrd="0" destOrd="0" presId="urn:microsoft.com/office/officeart/2005/8/layout/vList6"/>
    <dgm:cxn modelId="{91590225-05AC-4072-AFBB-D7B27053E8BF}" type="presOf" srcId="{1CD0D697-55C1-4220-AF5F-B576C5F8C80A}" destId="{655F6300-A1D1-4EBE-A96C-24FAB7565975}" srcOrd="0" destOrd="1" presId="urn:microsoft.com/office/officeart/2005/8/layout/vList6"/>
    <dgm:cxn modelId="{4127C6A9-3001-4871-A45D-07C6047BFE6D}" srcId="{50AD1433-D043-49D4-9F59-DDDA99663EF2}" destId="{ED3C7CD1-CEDE-44B1-B761-AD2A8ED2DE96}" srcOrd="0" destOrd="0" parTransId="{03D17F35-5869-4E95-BA6E-24ABD6086140}" sibTransId="{669893B4-872E-4FAE-BE36-DC0FAC4E0973}"/>
    <dgm:cxn modelId="{10030B6C-6491-405F-BED4-E430EDAF3265}" type="presOf" srcId="{8705FF92-5CA7-47DC-9551-890CBD98888F}" destId="{655F6300-A1D1-4EBE-A96C-24FAB7565975}" srcOrd="0" destOrd="0" presId="urn:microsoft.com/office/officeart/2005/8/layout/vList6"/>
    <dgm:cxn modelId="{00412DE7-FCF0-430E-A799-E1FAAA417EBC}" srcId="{ED3C7CD1-CEDE-44B1-B761-AD2A8ED2DE96}" destId="{8705FF92-5CA7-47DC-9551-890CBD98888F}" srcOrd="0" destOrd="0" parTransId="{9DF194B5-791B-4D98-A0A1-08DE44998D08}" sibTransId="{CADEDAC7-76E3-4E67-AE5F-A73A5C06A80D}"/>
    <dgm:cxn modelId="{74F9F3DE-BE85-48E1-BE42-FC17206FB3B8}" srcId="{50AD1433-D043-49D4-9F59-DDDA99663EF2}" destId="{A9D8DC7C-362D-405A-82C8-9C8DE7B2C041}" srcOrd="1" destOrd="0" parTransId="{C009B9EF-90B2-4ABA-85B1-8BFD7A4072AD}" sibTransId="{12056696-8633-4CF7-9264-965A088AA73C}"/>
    <dgm:cxn modelId="{1FA52111-C461-4D98-A2CC-61D89B11F6E9}" srcId="{A9D8DC7C-362D-405A-82C8-9C8DE7B2C041}" destId="{5149B023-8FD5-4B84-963A-14A8B9BA0A19}" srcOrd="1" destOrd="0" parTransId="{8A1A3177-1FCC-4D26-8880-F43C2D8C3C53}" sibTransId="{5B96B690-DBD0-4133-801B-0860ED3A0531}"/>
    <dgm:cxn modelId="{9C221005-6B93-4BD3-AF9C-B2D94F14117F}" type="presOf" srcId="{784C7371-A616-44CB-92B9-519541FC8883}" destId="{8322AC1B-E2D2-4041-83C2-19051AF45064}" srcOrd="0" destOrd="2" presId="urn:microsoft.com/office/officeart/2005/8/layout/vList6"/>
    <dgm:cxn modelId="{B9DE7FBA-5EC7-4AB6-AF9F-1F0DDC68029B}" srcId="{A9D8DC7C-362D-405A-82C8-9C8DE7B2C041}" destId="{784C7371-A616-44CB-92B9-519541FC8883}" srcOrd="2" destOrd="0" parTransId="{720EBE4D-942C-4FF4-9758-56134BB2AB65}" sibTransId="{15F7822D-7323-4F17-B942-CFBA6C30D3E1}"/>
    <dgm:cxn modelId="{1A07CBE4-6ACD-4F7A-A8DB-7D62134FACFF}" type="presOf" srcId="{26C9E7F7-C789-4604-9F13-52C718BB03C2}" destId="{8322AC1B-E2D2-4041-83C2-19051AF45064}" srcOrd="0" destOrd="0" presId="urn:microsoft.com/office/officeart/2005/8/layout/vList6"/>
    <dgm:cxn modelId="{D2CFA83B-D495-423F-8002-ABE5520A77F6}" type="presOf" srcId="{A9D8DC7C-362D-405A-82C8-9C8DE7B2C041}" destId="{1BCB39AF-6B74-48A9-8BB0-070D907475C4}" srcOrd="0" destOrd="0" presId="urn:microsoft.com/office/officeart/2005/8/layout/vList6"/>
    <dgm:cxn modelId="{E20ACFC5-2E2E-4512-84BF-8EB8E2ED936C}" srcId="{ED3C7CD1-CEDE-44B1-B761-AD2A8ED2DE96}" destId="{1CD0D697-55C1-4220-AF5F-B576C5F8C80A}" srcOrd="1" destOrd="0" parTransId="{9CA32C4A-EF24-46A7-BB13-D2BDB03D8AC6}" sibTransId="{09E6E83E-8823-466F-A6E8-A075B05845B0}"/>
    <dgm:cxn modelId="{E74C51EE-9904-41C2-82DF-BE1C41EF6947}" type="presOf" srcId="{50AD1433-D043-49D4-9F59-DDDA99663EF2}" destId="{D770939B-24FA-40B7-AFFD-AFAB859F120B}" srcOrd="0" destOrd="0" presId="urn:microsoft.com/office/officeart/2005/8/layout/vList6"/>
    <dgm:cxn modelId="{57C74E5D-9A9F-4DFD-8678-62A313056739}" type="presOf" srcId="{5149B023-8FD5-4B84-963A-14A8B9BA0A19}" destId="{8322AC1B-E2D2-4041-83C2-19051AF45064}" srcOrd="0" destOrd="1" presId="urn:microsoft.com/office/officeart/2005/8/layout/vList6"/>
    <dgm:cxn modelId="{144F3701-E8C9-44B1-9B7A-167A3D36F6FB}" type="presParOf" srcId="{D770939B-24FA-40B7-AFFD-AFAB859F120B}" destId="{11170BA1-2F70-43A4-A08D-C9E5A7EA68CA}" srcOrd="0" destOrd="0" presId="urn:microsoft.com/office/officeart/2005/8/layout/vList6"/>
    <dgm:cxn modelId="{30DA74EA-9AC3-45E7-8A50-1B538B9FF478}" type="presParOf" srcId="{11170BA1-2F70-43A4-A08D-C9E5A7EA68CA}" destId="{5D6EE96B-FFE4-4BB3-9CED-ED74F9091804}" srcOrd="0" destOrd="0" presId="urn:microsoft.com/office/officeart/2005/8/layout/vList6"/>
    <dgm:cxn modelId="{4822FFF1-5C4A-411C-8D3A-D5B40DAA5A32}" type="presParOf" srcId="{11170BA1-2F70-43A4-A08D-C9E5A7EA68CA}" destId="{655F6300-A1D1-4EBE-A96C-24FAB7565975}" srcOrd="1" destOrd="0" presId="urn:microsoft.com/office/officeart/2005/8/layout/vList6"/>
    <dgm:cxn modelId="{38E202DA-0B06-462F-9B68-ECA466F63EA8}" type="presParOf" srcId="{D770939B-24FA-40B7-AFFD-AFAB859F120B}" destId="{07387F52-ABE3-4282-BF67-B076ABACC0A3}" srcOrd="1" destOrd="0" presId="urn:microsoft.com/office/officeart/2005/8/layout/vList6"/>
    <dgm:cxn modelId="{A0BF68F8-2884-4D12-BF7A-D6ABE29FACFA}" type="presParOf" srcId="{D770939B-24FA-40B7-AFFD-AFAB859F120B}" destId="{032DD596-25B3-4C85-9518-A3D88A133113}" srcOrd="2" destOrd="0" presId="urn:microsoft.com/office/officeart/2005/8/layout/vList6"/>
    <dgm:cxn modelId="{EA27E8CE-DF45-4DF5-9805-50F23EE509AA}" type="presParOf" srcId="{032DD596-25B3-4C85-9518-A3D88A133113}" destId="{1BCB39AF-6B74-48A9-8BB0-070D907475C4}" srcOrd="0" destOrd="0" presId="urn:microsoft.com/office/officeart/2005/8/layout/vList6"/>
    <dgm:cxn modelId="{4A5050D0-E21D-454E-9EC3-DB7E23A5D623}" type="presParOf" srcId="{032DD596-25B3-4C85-9518-A3D88A133113}" destId="{8322AC1B-E2D2-4041-83C2-19051AF45064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54B1F8D-4286-4756-B999-010BB1CDC9DE}" type="doc">
      <dgm:prSet loTypeId="urn:microsoft.com/office/officeart/2005/8/layout/vList6" loCatId="list" qsTypeId="urn:microsoft.com/office/officeart/2005/8/quickstyle/3d2" qsCatId="3D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ABB134B3-2BCE-490E-B960-D7B0F8782AC8}">
      <dgm:prSet phldrT="[Текст]" custT="1"/>
      <dgm:spPr/>
      <dgm:t>
        <a:bodyPr/>
        <a:lstStyle/>
        <a:p>
          <a:pPr algn="ctr"/>
          <a:r>
            <a:rPr lang="ru-RU" sz="3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При взыскании крупной недоимки стало больше полномочий</a:t>
          </a:r>
        </a:p>
        <a:p>
          <a:pPr algn="ctr"/>
          <a:endParaRPr lang="ru-RU" sz="32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  <a:cs typeface="Times New Roman" pitchFamily="18" charset="0"/>
          </a:endParaRPr>
        </a:p>
      </dgm:t>
    </dgm:pt>
    <dgm:pt modelId="{45533788-567E-47E4-8D83-B7467C82AE39}" type="parTrans" cxnId="{94838512-01C8-46FF-9787-87B6ADF94A8D}">
      <dgm:prSet/>
      <dgm:spPr/>
      <dgm:t>
        <a:bodyPr/>
        <a:lstStyle/>
        <a:p>
          <a:endParaRPr lang="ru-RU"/>
        </a:p>
      </dgm:t>
    </dgm:pt>
    <dgm:pt modelId="{BC03F403-8033-49E2-8832-5079F2533169}" type="sibTrans" cxnId="{94838512-01C8-46FF-9787-87B6ADF94A8D}">
      <dgm:prSet/>
      <dgm:spPr/>
      <dgm:t>
        <a:bodyPr/>
        <a:lstStyle/>
        <a:p>
          <a:endParaRPr lang="ru-RU"/>
        </a:p>
      </dgm:t>
    </dgm:pt>
    <dgm:pt modelId="{D043B9D6-3CDE-40F8-A3EC-BFDD117C0864}">
      <dgm:prSet phldrT="[Текст]"/>
      <dgm:spPr/>
      <dgm:t>
        <a:bodyPr/>
        <a:lstStyle/>
        <a:p>
          <a:pPr algn="just"/>
          <a:r>
            <a:rPr lang="ru-RU" dirty="0" smtClean="0">
              <a:latin typeface="Times New Roman" pitchFamily="18" charset="0"/>
              <a:cs typeface="Times New Roman" pitchFamily="18" charset="0"/>
            </a:rPr>
            <a:t>Если налоговый орган вынес решение о взыскании недоимки на сумму </a:t>
          </a:r>
          <a:r>
            <a:rPr lang="ru-RU" b="1" dirty="0" smtClean="0">
              <a:latin typeface="Times New Roman" pitchFamily="18" charset="0"/>
              <a:cs typeface="Times New Roman" pitchFamily="18" charset="0"/>
            </a:rPr>
            <a:t>более 1 млн руб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. и оно не исполнено </a:t>
          </a:r>
          <a:r>
            <a:rPr lang="ru-RU" b="1" dirty="0" smtClean="0">
              <a:latin typeface="Times New Roman" pitchFamily="18" charset="0"/>
              <a:cs typeface="Times New Roman" pitchFamily="18" charset="0"/>
            </a:rPr>
            <a:t>в течение 10 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рабочих дней, то он вправе: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7A893C1B-960D-4DA0-910B-5AFF151A79BB}" type="parTrans" cxnId="{A8F5D135-C3E0-4FA9-97FF-A1A658A72B87}">
      <dgm:prSet/>
      <dgm:spPr/>
      <dgm:t>
        <a:bodyPr/>
        <a:lstStyle/>
        <a:p>
          <a:endParaRPr lang="ru-RU"/>
        </a:p>
      </dgm:t>
    </dgm:pt>
    <dgm:pt modelId="{D4D85F08-3A24-4989-B022-54426BFC5488}" type="sibTrans" cxnId="{A8F5D135-C3E0-4FA9-97FF-A1A658A72B87}">
      <dgm:prSet/>
      <dgm:spPr/>
      <dgm:t>
        <a:bodyPr/>
        <a:lstStyle/>
        <a:p>
          <a:endParaRPr lang="ru-RU"/>
        </a:p>
      </dgm:t>
    </dgm:pt>
    <dgm:pt modelId="{0D496D5B-A7C1-40CE-B2E8-EDD8A3633502}">
      <dgm:prSet phldrT="[Текст]" custT="1"/>
      <dgm:spPr/>
      <dgm:t>
        <a:bodyPr/>
        <a:lstStyle/>
        <a:p>
          <a:r>
            <a:rPr lang="ru-RU" sz="3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Имущество должника в залоге</a:t>
          </a:r>
          <a:endParaRPr lang="ru-RU" sz="32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  <a:cs typeface="Times New Roman" pitchFamily="18" charset="0"/>
          </a:endParaRPr>
        </a:p>
      </dgm:t>
    </dgm:pt>
    <dgm:pt modelId="{C273EBC6-9FED-4C8B-B96B-A88655A4FFE7}" type="parTrans" cxnId="{5C2A1922-2158-497F-A47E-595C5A9E2EF6}">
      <dgm:prSet/>
      <dgm:spPr/>
      <dgm:t>
        <a:bodyPr/>
        <a:lstStyle/>
        <a:p>
          <a:endParaRPr lang="ru-RU"/>
        </a:p>
      </dgm:t>
    </dgm:pt>
    <dgm:pt modelId="{6E458179-878F-4D15-B461-6361641867AC}" type="sibTrans" cxnId="{5C2A1922-2158-497F-A47E-595C5A9E2EF6}">
      <dgm:prSet/>
      <dgm:spPr/>
      <dgm:t>
        <a:bodyPr/>
        <a:lstStyle/>
        <a:p>
          <a:endParaRPr lang="ru-RU"/>
        </a:p>
      </dgm:t>
    </dgm:pt>
    <dgm:pt modelId="{3D4477AB-B49C-477E-92C6-9BF15DC71E1E}">
      <dgm:prSet phldrT="[Текст]" custT="1"/>
      <dgm:spPr/>
      <dgm:t>
        <a:bodyPr/>
        <a:lstStyle/>
        <a:p>
          <a:pPr algn="just"/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Имущество налогоплательщика может быть в залоге у налогового органа, если:</a:t>
          </a:r>
          <a:endParaRPr lang="ru-RU" sz="1400" dirty="0">
            <a:latin typeface="Times New Roman" pitchFamily="18" charset="0"/>
            <a:cs typeface="Times New Roman" pitchFamily="18" charset="0"/>
          </a:endParaRPr>
        </a:p>
      </dgm:t>
    </dgm:pt>
    <dgm:pt modelId="{510F04F9-1B2C-4EA8-9E46-3527ED724B2F}" type="parTrans" cxnId="{84EF8BAE-CA17-4ABB-B5C4-5B8A4EB2BE53}">
      <dgm:prSet/>
      <dgm:spPr/>
      <dgm:t>
        <a:bodyPr/>
        <a:lstStyle/>
        <a:p>
          <a:endParaRPr lang="ru-RU"/>
        </a:p>
      </dgm:t>
    </dgm:pt>
    <dgm:pt modelId="{0A5C8039-40CD-4756-8516-91FC77058912}" type="sibTrans" cxnId="{84EF8BAE-CA17-4ABB-B5C4-5B8A4EB2BE53}">
      <dgm:prSet/>
      <dgm:spPr/>
      <dgm:t>
        <a:bodyPr/>
        <a:lstStyle/>
        <a:p>
          <a:endParaRPr lang="ru-RU"/>
        </a:p>
      </dgm:t>
    </dgm:pt>
    <dgm:pt modelId="{3BEE4EBD-FCEF-4975-A806-B6F7988E4A76}">
      <dgm:prSet/>
      <dgm:spPr/>
      <dgm:t>
        <a:bodyPr/>
        <a:lstStyle/>
        <a:p>
          <a:pPr algn="just"/>
          <a:r>
            <a:rPr lang="ru-RU" dirty="0" smtClean="0">
              <a:latin typeface="Times New Roman" pitchFamily="18" charset="0"/>
              <a:cs typeface="Times New Roman" pitchFamily="18" charset="0"/>
            </a:rPr>
            <a:t>- осмотреть территории, помещения, документы и имущество организации, но только при наличии ее согласия;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0A5AFF97-0132-4B65-B3A1-1712A22ABA4D}" type="parTrans" cxnId="{4B21E96D-2782-4546-83F6-9E8BFCC8DE84}">
      <dgm:prSet/>
      <dgm:spPr/>
      <dgm:t>
        <a:bodyPr/>
        <a:lstStyle/>
        <a:p>
          <a:endParaRPr lang="ru-RU"/>
        </a:p>
      </dgm:t>
    </dgm:pt>
    <dgm:pt modelId="{8D08B36F-3A2E-40E1-A443-315E1A8997F0}" type="sibTrans" cxnId="{4B21E96D-2782-4546-83F6-9E8BFCC8DE84}">
      <dgm:prSet/>
      <dgm:spPr/>
      <dgm:t>
        <a:bodyPr/>
        <a:lstStyle/>
        <a:p>
          <a:endParaRPr lang="ru-RU"/>
        </a:p>
      </dgm:t>
    </dgm:pt>
    <dgm:pt modelId="{DB318137-AFED-4ACF-9301-B5951344922C}">
      <dgm:prSet/>
      <dgm:spPr/>
      <dgm:t>
        <a:bodyPr/>
        <a:lstStyle/>
        <a:p>
          <a:pPr algn="just"/>
          <a:r>
            <a:rPr lang="ru-RU" dirty="0" smtClean="0">
              <a:latin typeface="Times New Roman" pitchFamily="18" charset="0"/>
              <a:cs typeface="Times New Roman" pitchFamily="18" charset="0"/>
            </a:rPr>
            <a:t>- вне проверки истребовать документы (информацию) об имуществе, имущественных правах и обязательствах организации.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4F4B23C0-36C1-4033-A406-4C00740AA1B4}" type="parTrans" cxnId="{FE9BE410-CE38-48B2-B961-4D4E9E96168F}">
      <dgm:prSet/>
      <dgm:spPr/>
      <dgm:t>
        <a:bodyPr/>
        <a:lstStyle/>
        <a:p>
          <a:endParaRPr lang="ru-RU"/>
        </a:p>
      </dgm:t>
    </dgm:pt>
    <dgm:pt modelId="{C0B10876-5B96-4E5D-B8C4-BBA0CB8710CC}" type="sibTrans" cxnId="{FE9BE410-CE38-48B2-B961-4D4E9E96168F}">
      <dgm:prSet/>
      <dgm:spPr/>
      <dgm:t>
        <a:bodyPr/>
        <a:lstStyle/>
        <a:p>
          <a:endParaRPr lang="ru-RU"/>
        </a:p>
      </dgm:t>
    </dgm:pt>
    <dgm:pt modelId="{A1A11E64-A43A-441A-8E01-7B8E4342D9CC}">
      <dgm:prSet custT="1"/>
      <dgm:spPr/>
      <dgm:t>
        <a:bodyPr/>
        <a:lstStyle/>
        <a:p>
          <a:pPr algn="just"/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- налогоплательщик не погасит </a:t>
          </a:r>
          <a:r>
            <a:rPr lang="ru-RU" sz="1400" b="1" dirty="0" smtClean="0">
              <a:latin typeface="Times New Roman" pitchFamily="18" charset="0"/>
              <a:cs typeface="Times New Roman" pitchFamily="18" charset="0"/>
            </a:rPr>
            <a:t>в течение одного месяца </a:t>
          </a:r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задолженность, указанную в решении о взыскании, исполнение которого обеспечено наложением ареста на имущество в соответствии </a:t>
          </a:r>
          <a:r>
            <a:rPr lang="ru-RU" sz="1400" b="1" dirty="0" smtClean="0">
              <a:latin typeface="Times New Roman" pitchFamily="18" charset="0"/>
              <a:cs typeface="Times New Roman" pitchFamily="18" charset="0"/>
            </a:rPr>
            <a:t>со ст. 77 Налогового кодекса РФ. </a:t>
          </a:r>
          <a:endParaRPr lang="ru-RU" sz="1400" b="1" dirty="0">
            <a:latin typeface="Times New Roman" pitchFamily="18" charset="0"/>
            <a:cs typeface="Times New Roman" pitchFamily="18" charset="0"/>
          </a:endParaRPr>
        </a:p>
      </dgm:t>
    </dgm:pt>
    <dgm:pt modelId="{A3DE800D-7DDC-4EEF-8135-C0082B744423}" type="parTrans" cxnId="{8E20F862-B719-4BDE-9A6F-A72300DDA4D4}">
      <dgm:prSet/>
      <dgm:spPr/>
      <dgm:t>
        <a:bodyPr/>
        <a:lstStyle/>
        <a:p>
          <a:endParaRPr lang="ru-RU"/>
        </a:p>
      </dgm:t>
    </dgm:pt>
    <dgm:pt modelId="{5C9E40E7-B3E0-4C36-9DC5-C93F2CA904DE}" type="sibTrans" cxnId="{8E20F862-B719-4BDE-9A6F-A72300DDA4D4}">
      <dgm:prSet/>
      <dgm:spPr/>
      <dgm:t>
        <a:bodyPr/>
        <a:lstStyle/>
        <a:p>
          <a:endParaRPr lang="ru-RU"/>
        </a:p>
      </dgm:t>
    </dgm:pt>
    <dgm:pt modelId="{F8062124-54E5-423C-A93A-264769BB60EA}">
      <dgm:prSet custT="1"/>
      <dgm:spPr/>
      <dgm:t>
        <a:bodyPr/>
        <a:lstStyle/>
        <a:p>
          <a:pPr algn="just"/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- </a:t>
          </a:r>
          <a:r>
            <a:rPr lang="ru-RU" sz="1400" b="1" dirty="0" smtClean="0">
              <a:latin typeface="Times New Roman" pitchFamily="18" charset="0"/>
              <a:cs typeface="Times New Roman" pitchFamily="18" charset="0"/>
            </a:rPr>
            <a:t>вступило в силу решение налоговой проверки</a:t>
          </a:r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, предусмотренное п. 7 ст. 101 Налогового кодекса, исполнение которого обеспечено запретом на отчуждение или передачу в залог имущества налогоплательщика, без согласия налогового органа.</a:t>
          </a:r>
          <a:endParaRPr lang="ru-RU" sz="1400" dirty="0">
            <a:latin typeface="Times New Roman" pitchFamily="18" charset="0"/>
            <a:cs typeface="Times New Roman" pitchFamily="18" charset="0"/>
          </a:endParaRPr>
        </a:p>
      </dgm:t>
    </dgm:pt>
    <dgm:pt modelId="{804A6E3F-808E-4209-90B7-123DE833BF6E}" type="parTrans" cxnId="{29F10D52-F8DE-413A-BE78-8164B30E136B}">
      <dgm:prSet/>
      <dgm:spPr/>
      <dgm:t>
        <a:bodyPr/>
        <a:lstStyle/>
        <a:p>
          <a:endParaRPr lang="ru-RU"/>
        </a:p>
      </dgm:t>
    </dgm:pt>
    <dgm:pt modelId="{82E22295-BAC1-4F6C-BCCA-0C374AE6088F}" type="sibTrans" cxnId="{29F10D52-F8DE-413A-BE78-8164B30E136B}">
      <dgm:prSet/>
      <dgm:spPr/>
      <dgm:t>
        <a:bodyPr/>
        <a:lstStyle/>
        <a:p>
          <a:endParaRPr lang="ru-RU"/>
        </a:p>
      </dgm:t>
    </dgm:pt>
    <dgm:pt modelId="{205A3314-D0AA-469B-8EEA-291199B93381}">
      <dgm:prSet/>
      <dgm:spPr/>
      <dgm:t>
        <a:bodyPr/>
        <a:lstStyle/>
        <a:p>
          <a:pPr algn="l"/>
          <a:endParaRPr lang="ru-RU" sz="1200" dirty="0"/>
        </a:p>
      </dgm:t>
    </dgm:pt>
    <dgm:pt modelId="{7897C8F3-BC90-477C-9D8B-83913694EF36}" type="parTrans" cxnId="{3ACD6F1B-649F-4E23-921D-7D5A1BE989DE}">
      <dgm:prSet/>
      <dgm:spPr/>
      <dgm:t>
        <a:bodyPr/>
        <a:lstStyle/>
        <a:p>
          <a:endParaRPr lang="ru-RU"/>
        </a:p>
      </dgm:t>
    </dgm:pt>
    <dgm:pt modelId="{7E24B625-8A76-48A5-8891-675B045F13DB}" type="sibTrans" cxnId="{3ACD6F1B-649F-4E23-921D-7D5A1BE989DE}">
      <dgm:prSet/>
      <dgm:spPr/>
      <dgm:t>
        <a:bodyPr/>
        <a:lstStyle/>
        <a:p>
          <a:endParaRPr lang="ru-RU"/>
        </a:p>
      </dgm:t>
    </dgm:pt>
    <dgm:pt modelId="{FE97601E-0550-4B7A-905B-5B53C1F16906}" type="pres">
      <dgm:prSet presAssocID="{654B1F8D-4286-4756-B999-010BB1CDC9DE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E4BA8D7D-85D6-4FF3-A513-784AA13EE36D}" type="pres">
      <dgm:prSet presAssocID="{ABB134B3-2BCE-490E-B960-D7B0F8782AC8}" presName="linNode" presStyleCnt="0"/>
      <dgm:spPr/>
    </dgm:pt>
    <dgm:pt modelId="{62E00064-4CBA-44A3-B82A-6E6D7BC4A01D}" type="pres">
      <dgm:prSet presAssocID="{ABB134B3-2BCE-490E-B960-D7B0F8782AC8}" presName="parentShp" presStyleLbl="node1" presStyleIdx="0" presStyleCnt="2" custLinFactNeighborX="-1788" custLinFactNeighborY="153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D84A487-7FFE-4680-9E46-07B95F6D70B6}" type="pres">
      <dgm:prSet presAssocID="{ABB134B3-2BCE-490E-B960-D7B0F8782AC8}" presName="childShp" presStyleLbl="b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5E5ECB6-1582-4DB7-A4C6-3B9C667CD6B8}" type="pres">
      <dgm:prSet presAssocID="{BC03F403-8033-49E2-8832-5079F2533169}" presName="spacing" presStyleCnt="0"/>
      <dgm:spPr/>
    </dgm:pt>
    <dgm:pt modelId="{21A2B7BD-91CC-4F2E-BE89-5F2654B5C005}" type="pres">
      <dgm:prSet presAssocID="{0D496D5B-A7C1-40CE-B2E8-EDD8A3633502}" presName="linNode" presStyleCnt="0"/>
      <dgm:spPr/>
    </dgm:pt>
    <dgm:pt modelId="{185097EF-1BB5-4BBF-865F-C75E6D545069}" type="pres">
      <dgm:prSet presAssocID="{0D496D5B-A7C1-40CE-B2E8-EDD8A3633502}" presName="parentShp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55D9748-0F80-4991-89AD-7376DC1CBCDD}" type="pres">
      <dgm:prSet presAssocID="{0D496D5B-A7C1-40CE-B2E8-EDD8A3633502}" presName="childShp" presStyleLbl="b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CA0D6A5-B60C-46ED-9CDE-24F71596FEC7}" type="presOf" srcId="{0D496D5B-A7C1-40CE-B2E8-EDD8A3633502}" destId="{185097EF-1BB5-4BBF-865F-C75E6D545069}" srcOrd="0" destOrd="0" presId="urn:microsoft.com/office/officeart/2005/8/layout/vList6"/>
    <dgm:cxn modelId="{DFE7FDE4-9BC4-46C3-89DF-06AA52A4D3C4}" type="presOf" srcId="{205A3314-D0AA-469B-8EEA-291199B93381}" destId="{255D9748-0F80-4991-89AD-7376DC1CBCDD}" srcOrd="0" destOrd="3" presId="urn:microsoft.com/office/officeart/2005/8/layout/vList6"/>
    <dgm:cxn modelId="{5C2A1922-2158-497F-A47E-595C5A9E2EF6}" srcId="{654B1F8D-4286-4756-B999-010BB1CDC9DE}" destId="{0D496D5B-A7C1-40CE-B2E8-EDD8A3633502}" srcOrd="1" destOrd="0" parTransId="{C273EBC6-9FED-4C8B-B96B-A88655A4FFE7}" sibTransId="{6E458179-878F-4D15-B461-6361641867AC}"/>
    <dgm:cxn modelId="{A8F5D135-C3E0-4FA9-97FF-A1A658A72B87}" srcId="{ABB134B3-2BCE-490E-B960-D7B0F8782AC8}" destId="{D043B9D6-3CDE-40F8-A3EC-BFDD117C0864}" srcOrd="0" destOrd="0" parTransId="{7A893C1B-960D-4DA0-910B-5AFF151A79BB}" sibTransId="{D4D85F08-3A24-4989-B022-54426BFC5488}"/>
    <dgm:cxn modelId="{3ACD6F1B-649F-4E23-921D-7D5A1BE989DE}" srcId="{0D496D5B-A7C1-40CE-B2E8-EDD8A3633502}" destId="{205A3314-D0AA-469B-8EEA-291199B93381}" srcOrd="3" destOrd="0" parTransId="{7897C8F3-BC90-477C-9D8B-83913694EF36}" sibTransId="{7E24B625-8A76-48A5-8891-675B045F13DB}"/>
    <dgm:cxn modelId="{D9C03C93-E0A2-4FBB-AD41-C36267B22F1F}" type="presOf" srcId="{F8062124-54E5-423C-A93A-264769BB60EA}" destId="{255D9748-0F80-4991-89AD-7376DC1CBCDD}" srcOrd="0" destOrd="2" presId="urn:microsoft.com/office/officeart/2005/8/layout/vList6"/>
    <dgm:cxn modelId="{94838512-01C8-46FF-9787-87B6ADF94A8D}" srcId="{654B1F8D-4286-4756-B999-010BB1CDC9DE}" destId="{ABB134B3-2BCE-490E-B960-D7B0F8782AC8}" srcOrd="0" destOrd="0" parTransId="{45533788-567E-47E4-8D83-B7467C82AE39}" sibTransId="{BC03F403-8033-49E2-8832-5079F2533169}"/>
    <dgm:cxn modelId="{84EF8BAE-CA17-4ABB-B5C4-5B8A4EB2BE53}" srcId="{0D496D5B-A7C1-40CE-B2E8-EDD8A3633502}" destId="{3D4477AB-B49C-477E-92C6-9BF15DC71E1E}" srcOrd="0" destOrd="0" parTransId="{510F04F9-1B2C-4EA8-9E46-3527ED724B2F}" sibTransId="{0A5C8039-40CD-4756-8516-91FC77058912}"/>
    <dgm:cxn modelId="{4B21E96D-2782-4546-83F6-9E8BFCC8DE84}" srcId="{ABB134B3-2BCE-490E-B960-D7B0F8782AC8}" destId="{3BEE4EBD-FCEF-4975-A806-B6F7988E4A76}" srcOrd="1" destOrd="0" parTransId="{0A5AFF97-0132-4B65-B3A1-1712A22ABA4D}" sibTransId="{8D08B36F-3A2E-40E1-A443-315E1A8997F0}"/>
    <dgm:cxn modelId="{7ED092B2-A914-496D-9FB5-8CA584AE6559}" type="presOf" srcId="{654B1F8D-4286-4756-B999-010BB1CDC9DE}" destId="{FE97601E-0550-4B7A-905B-5B53C1F16906}" srcOrd="0" destOrd="0" presId="urn:microsoft.com/office/officeart/2005/8/layout/vList6"/>
    <dgm:cxn modelId="{E0AABD5A-7192-4857-BBBC-7CCAA7FB9DDA}" type="presOf" srcId="{DB318137-AFED-4ACF-9301-B5951344922C}" destId="{7D84A487-7FFE-4680-9E46-07B95F6D70B6}" srcOrd="0" destOrd="2" presId="urn:microsoft.com/office/officeart/2005/8/layout/vList6"/>
    <dgm:cxn modelId="{8E20F862-B719-4BDE-9A6F-A72300DDA4D4}" srcId="{0D496D5B-A7C1-40CE-B2E8-EDD8A3633502}" destId="{A1A11E64-A43A-441A-8E01-7B8E4342D9CC}" srcOrd="1" destOrd="0" parTransId="{A3DE800D-7DDC-4EEF-8135-C0082B744423}" sibTransId="{5C9E40E7-B3E0-4C36-9DC5-C93F2CA904DE}"/>
    <dgm:cxn modelId="{A12CC751-88B4-45E5-A25B-5EC0801C0B79}" type="presOf" srcId="{ABB134B3-2BCE-490E-B960-D7B0F8782AC8}" destId="{62E00064-4CBA-44A3-B82A-6E6D7BC4A01D}" srcOrd="0" destOrd="0" presId="urn:microsoft.com/office/officeart/2005/8/layout/vList6"/>
    <dgm:cxn modelId="{9D0DD905-0141-4BB3-ADD5-56DD26C768CE}" type="presOf" srcId="{A1A11E64-A43A-441A-8E01-7B8E4342D9CC}" destId="{255D9748-0F80-4991-89AD-7376DC1CBCDD}" srcOrd="0" destOrd="1" presId="urn:microsoft.com/office/officeart/2005/8/layout/vList6"/>
    <dgm:cxn modelId="{CDF14F4D-3D39-4658-8CB7-AFE621CF1B49}" type="presOf" srcId="{3BEE4EBD-FCEF-4975-A806-B6F7988E4A76}" destId="{7D84A487-7FFE-4680-9E46-07B95F6D70B6}" srcOrd="0" destOrd="1" presId="urn:microsoft.com/office/officeart/2005/8/layout/vList6"/>
    <dgm:cxn modelId="{FC67004B-28C1-444F-80F2-02CBCE58E4E2}" type="presOf" srcId="{D043B9D6-3CDE-40F8-A3EC-BFDD117C0864}" destId="{7D84A487-7FFE-4680-9E46-07B95F6D70B6}" srcOrd="0" destOrd="0" presId="urn:microsoft.com/office/officeart/2005/8/layout/vList6"/>
    <dgm:cxn modelId="{29F10D52-F8DE-413A-BE78-8164B30E136B}" srcId="{0D496D5B-A7C1-40CE-B2E8-EDD8A3633502}" destId="{F8062124-54E5-423C-A93A-264769BB60EA}" srcOrd="2" destOrd="0" parTransId="{804A6E3F-808E-4209-90B7-123DE833BF6E}" sibTransId="{82E22295-BAC1-4F6C-BCCA-0C374AE6088F}"/>
    <dgm:cxn modelId="{FE9BE410-CE38-48B2-B961-4D4E9E96168F}" srcId="{ABB134B3-2BCE-490E-B960-D7B0F8782AC8}" destId="{DB318137-AFED-4ACF-9301-B5951344922C}" srcOrd="2" destOrd="0" parTransId="{4F4B23C0-36C1-4033-A406-4C00740AA1B4}" sibTransId="{C0B10876-5B96-4E5D-B8C4-BBA0CB8710CC}"/>
    <dgm:cxn modelId="{F5E54B22-BD90-4248-93F5-AB7123CF5CBD}" type="presOf" srcId="{3D4477AB-B49C-477E-92C6-9BF15DC71E1E}" destId="{255D9748-0F80-4991-89AD-7376DC1CBCDD}" srcOrd="0" destOrd="0" presId="urn:microsoft.com/office/officeart/2005/8/layout/vList6"/>
    <dgm:cxn modelId="{BA4183E7-8919-4E58-803C-9505ACC612F0}" type="presParOf" srcId="{FE97601E-0550-4B7A-905B-5B53C1F16906}" destId="{E4BA8D7D-85D6-4FF3-A513-784AA13EE36D}" srcOrd="0" destOrd="0" presId="urn:microsoft.com/office/officeart/2005/8/layout/vList6"/>
    <dgm:cxn modelId="{9BD1B585-5BF7-409A-9622-C2EEA0C3E04E}" type="presParOf" srcId="{E4BA8D7D-85D6-4FF3-A513-784AA13EE36D}" destId="{62E00064-4CBA-44A3-B82A-6E6D7BC4A01D}" srcOrd="0" destOrd="0" presId="urn:microsoft.com/office/officeart/2005/8/layout/vList6"/>
    <dgm:cxn modelId="{C42AAF19-2EDF-4744-A821-F87DA096806B}" type="presParOf" srcId="{E4BA8D7D-85D6-4FF3-A513-784AA13EE36D}" destId="{7D84A487-7FFE-4680-9E46-07B95F6D70B6}" srcOrd="1" destOrd="0" presId="urn:microsoft.com/office/officeart/2005/8/layout/vList6"/>
    <dgm:cxn modelId="{4B8A192B-A3E6-4774-B906-9527363538F4}" type="presParOf" srcId="{FE97601E-0550-4B7A-905B-5B53C1F16906}" destId="{A5E5ECB6-1582-4DB7-A4C6-3B9C667CD6B8}" srcOrd="1" destOrd="0" presId="urn:microsoft.com/office/officeart/2005/8/layout/vList6"/>
    <dgm:cxn modelId="{84F2C70B-A036-42CF-B364-A610A7781567}" type="presParOf" srcId="{FE97601E-0550-4B7A-905B-5B53C1F16906}" destId="{21A2B7BD-91CC-4F2E-BE89-5F2654B5C005}" srcOrd="2" destOrd="0" presId="urn:microsoft.com/office/officeart/2005/8/layout/vList6"/>
    <dgm:cxn modelId="{34578ADC-3EBD-4DF1-83C3-B9726B04640F}" type="presParOf" srcId="{21A2B7BD-91CC-4F2E-BE89-5F2654B5C005}" destId="{185097EF-1BB5-4BBF-865F-C75E6D545069}" srcOrd="0" destOrd="0" presId="urn:microsoft.com/office/officeart/2005/8/layout/vList6"/>
    <dgm:cxn modelId="{BB50C2D3-2AA6-46E0-9E9E-43E84C839B69}" type="presParOf" srcId="{21A2B7BD-91CC-4F2E-BE89-5F2654B5C005}" destId="{255D9748-0F80-4991-89AD-7376DC1CBCDD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55F6300-A1D1-4EBE-A96C-24FAB7565975}">
      <dsp:nvSpPr>
        <dsp:cNvPr id="0" name=""/>
        <dsp:cNvSpPr/>
      </dsp:nvSpPr>
      <dsp:spPr>
        <a:xfrm>
          <a:off x="4272280" y="602"/>
          <a:ext cx="6408420" cy="2348926"/>
        </a:xfrm>
        <a:prstGeom prst="rightArrow">
          <a:avLst>
            <a:gd name="adj1" fmla="val 75000"/>
            <a:gd name="adj2" fmla="val 50000"/>
          </a:avLst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152400" extrusionH="63500" prstMaterial="dkEdge">
          <a:bevelT w="14445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8890" tIns="8890" rIns="8890" bIns="8890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Минимальная сумма задолженности по налогам физического лица, при которой налоговые органы будут направлять требование о ее уплате в трехмесячный срок со дня выявления, возросла </a:t>
          </a:r>
          <a:r>
            <a:rPr lang="ru-RU" sz="1400" b="1" kern="1200" dirty="0" smtClean="0">
              <a:latin typeface="Times New Roman" pitchFamily="18" charset="0"/>
              <a:cs typeface="Times New Roman" pitchFamily="18" charset="0"/>
            </a:rPr>
            <a:t>с 500 до 3000 </a:t>
          </a: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рублей.</a:t>
          </a:r>
          <a:endParaRPr lang="ru-RU" sz="1400" kern="1200" dirty="0">
            <a:latin typeface="Times New Roman" pitchFamily="18" charset="0"/>
            <a:cs typeface="Times New Roman" pitchFamily="18" charset="0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Минимальная сумма налоговой задолженности физических лиц, при которой налоговые органы могут обращаться в суд для взыскания в течение шести месяцев со дня истечения срока исполнения требования об уплате, повышена </a:t>
          </a:r>
          <a:r>
            <a:rPr lang="ru-RU" sz="1400" b="1" kern="1200" dirty="0" smtClean="0">
              <a:latin typeface="Times New Roman" pitchFamily="18" charset="0"/>
              <a:cs typeface="Times New Roman" pitchFamily="18" charset="0"/>
            </a:rPr>
            <a:t>с 3000 до 10 000 рублей.</a:t>
          </a:r>
          <a:endParaRPr lang="ru-RU" sz="14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4272280" y="294218"/>
        <a:ext cx="5527573" cy="1761694"/>
      </dsp:txXfrm>
    </dsp:sp>
    <dsp:sp modelId="{5D6EE96B-FFE4-4BB3-9CED-ED74F9091804}">
      <dsp:nvSpPr>
        <dsp:cNvPr id="0" name=""/>
        <dsp:cNvSpPr/>
      </dsp:nvSpPr>
      <dsp:spPr>
        <a:xfrm>
          <a:off x="0" y="602"/>
          <a:ext cx="4272280" cy="2348926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Взыскание задолженности с должников физических лиц</a:t>
          </a:r>
          <a:endParaRPr lang="ru-RU" sz="28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  <a:cs typeface="Times New Roman" pitchFamily="18" charset="0"/>
          </a:endParaRPr>
        </a:p>
      </dsp:txBody>
      <dsp:txXfrm>
        <a:off x="114665" y="115267"/>
        <a:ext cx="4042950" cy="2119596"/>
      </dsp:txXfrm>
    </dsp:sp>
    <dsp:sp modelId="{8322AC1B-E2D2-4041-83C2-19051AF45064}">
      <dsp:nvSpPr>
        <dsp:cNvPr id="0" name=""/>
        <dsp:cNvSpPr/>
      </dsp:nvSpPr>
      <dsp:spPr>
        <a:xfrm>
          <a:off x="4272280" y="2546321"/>
          <a:ext cx="6408420" cy="2348926"/>
        </a:xfrm>
        <a:prstGeom prst="rightArrow">
          <a:avLst>
            <a:gd name="adj1" fmla="val 75000"/>
            <a:gd name="adj2" fmla="val 50000"/>
          </a:avLst>
        </a:prstGeom>
        <a:solidFill>
          <a:schemeClr val="accent5">
            <a:tint val="40000"/>
            <a:alpha val="90000"/>
            <a:hueOff val="-10740482"/>
            <a:satOff val="48253"/>
            <a:lumOff val="3317"/>
            <a:alphaOff val="0"/>
          </a:schemeClr>
        </a:solidFill>
        <a:ln w="9525" cap="flat" cmpd="sng" algn="ctr">
          <a:solidFill>
            <a:schemeClr val="accent5">
              <a:tint val="40000"/>
              <a:alpha val="90000"/>
              <a:hueOff val="-10740482"/>
              <a:satOff val="48253"/>
              <a:lumOff val="3317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152400" extrusionH="63500" prstMaterial="dkEdge">
          <a:bevelT w="14445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7620" tIns="7620" rIns="7620" bIns="7620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1200" kern="1200" dirty="0"/>
        </a:p>
        <a:p>
          <a:pPr marL="114300" lvl="1" indent="-114300" algn="just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b="1" kern="1200" dirty="0" smtClean="0">
              <a:latin typeface="Times New Roman" pitchFamily="18" charset="0"/>
              <a:cs typeface="Times New Roman" pitchFamily="18" charset="0"/>
            </a:rPr>
            <a:t>- </a:t>
          </a:r>
          <a:r>
            <a:rPr lang="ru-RU" sz="1400" b="1" kern="1200" dirty="0" smtClean="0">
              <a:latin typeface="Times New Roman" pitchFamily="18" charset="0"/>
              <a:cs typeface="Times New Roman" pitchFamily="18" charset="0"/>
            </a:rPr>
            <a:t>Ст. 70 НК РФ - </a:t>
          </a: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в случае, когда сумма недоимки у организации или ИП </a:t>
          </a:r>
          <a:r>
            <a:rPr lang="ru-RU" sz="1400" b="1" kern="1200" dirty="0" smtClean="0">
              <a:latin typeface="Times New Roman" pitchFamily="18" charset="0"/>
              <a:cs typeface="Times New Roman" pitchFamily="18" charset="0"/>
            </a:rPr>
            <a:t>не превышает 3 тыс. руб</a:t>
          </a: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., требование об уплате налоговые органы могут выставить не позднее года со дня ее выявления.</a:t>
          </a:r>
          <a:endParaRPr lang="ru-RU" sz="1400" kern="1200" dirty="0"/>
        </a:p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b="1" kern="1200" dirty="0" smtClean="0">
              <a:latin typeface="Times New Roman" pitchFamily="18" charset="0"/>
              <a:cs typeface="Times New Roman" pitchFamily="18" charset="0"/>
            </a:rPr>
            <a:t>- ст. 46 НК РФ </a:t>
          </a:r>
          <a:r>
            <a:rPr lang="ru-RU" sz="1400" b="0" kern="1200" dirty="0" smtClean="0">
              <a:latin typeface="Times New Roman" pitchFamily="18" charset="0"/>
              <a:cs typeface="Times New Roman" pitchFamily="18" charset="0"/>
            </a:rPr>
            <a:t>- Так, по общему правилу, налоговые органы будут принимать в отношении организаций и ИП решение о взыскании, если общая сумма налога, сбора, страховых взносов, пеней, штрафов, подлежащая взысканию, </a:t>
          </a:r>
          <a:r>
            <a:rPr lang="ru-RU" sz="1400" b="1" kern="1200" dirty="0" smtClean="0">
              <a:latin typeface="Times New Roman" pitchFamily="18" charset="0"/>
              <a:cs typeface="Times New Roman" pitchFamily="18" charset="0"/>
            </a:rPr>
            <a:t>превышает 3 тыс. руб. </a:t>
          </a:r>
          <a:endParaRPr lang="ru-RU" sz="1400" b="0" kern="1200" dirty="0" smtClean="0">
            <a:latin typeface="Times New Roman" pitchFamily="18" charset="0"/>
            <a:cs typeface="Times New Roman" pitchFamily="18" charset="0"/>
          </a:endParaRPr>
        </a:p>
      </dsp:txBody>
      <dsp:txXfrm>
        <a:off x="4272280" y="2839937"/>
        <a:ext cx="5527573" cy="1761694"/>
      </dsp:txXfrm>
    </dsp:sp>
    <dsp:sp modelId="{1BCB39AF-6B74-48A9-8BB0-070D907475C4}">
      <dsp:nvSpPr>
        <dsp:cNvPr id="0" name=""/>
        <dsp:cNvSpPr/>
      </dsp:nvSpPr>
      <dsp:spPr>
        <a:xfrm>
          <a:off x="38130" y="2584421"/>
          <a:ext cx="4272280" cy="2348926"/>
        </a:xfrm>
        <a:prstGeom prst="roundRect">
          <a:avLst/>
        </a:prstGeom>
        <a:gradFill rotWithShape="0">
          <a:gsLst>
            <a:gs pos="0">
              <a:schemeClr val="accent5">
                <a:hueOff val="-9933876"/>
                <a:satOff val="39811"/>
                <a:lumOff val="8628"/>
                <a:alphaOff val="0"/>
                <a:shade val="51000"/>
                <a:satMod val="130000"/>
              </a:schemeClr>
            </a:gs>
            <a:gs pos="80000">
              <a:schemeClr val="accent5">
                <a:hueOff val="-9933876"/>
                <a:satOff val="39811"/>
                <a:lumOff val="8628"/>
                <a:alphaOff val="0"/>
                <a:shade val="93000"/>
                <a:satMod val="130000"/>
              </a:schemeClr>
            </a:gs>
            <a:gs pos="100000">
              <a:schemeClr val="accent5">
                <a:hueOff val="-9933876"/>
                <a:satOff val="39811"/>
                <a:lumOff val="8628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Взыскание задолженности с должников ЮЛ и ИП</a:t>
          </a:r>
          <a:endParaRPr lang="ru-RU" sz="28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  <a:cs typeface="Times New Roman" pitchFamily="18" charset="0"/>
          </a:endParaRPr>
        </a:p>
      </dsp:txBody>
      <dsp:txXfrm>
        <a:off x="152795" y="2699086"/>
        <a:ext cx="4042950" cy="211959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4A487-7FFE-4680-9E46-07B95F6D70B6}">
      <dsp:nvSpPr>
        <dsp:cNvPr id="0" name=""/>
        <dsp:cNvSpPr/>
      </dsp:nvSpPr>
      <dsp:spPr>
        <a:xfrm>
          <a:off x="4262119" y="638"/>
          <a:ext cx="6393180" cy="2491010"/>
        </a:xfrm>
        <a:prstGeom prst="rightArrow">
          <a:avLst>
            <a:gd name="adj1" fmla="val 75000"/>
            <a:gd name="adj2" fmla="val 50000"/>
          </a:avLst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152400" extrusionH="63500" prstMaterial="dkEdge">
          <a:bevelT w="14445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9525" tIns="9525" rIns="9525" bIns="9525" numCol="1" spcCol="1270" anchor="t" anchorCtr="0">
          <a:noAutofit/>
        </a:bodyPr>
        <a:lstStyle/>
        <a:p>
          <a:pPr marL="114300" lvl="1" indent="-114300" algn="just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500" kern="1200" dirty="0" smtClean="0">
              <a:latin typeface="Times New Roman" pitchFamily="18" charset="0"/>
              <a:cs typeface="Times New Roman" pitchFamily="18" charset="0"/>
            </a:rPr>
            <a:t>Если налоговый орган вынес решение о взыскании недоимки на сумму </a:t>
          </a:r>
          <a:r>
            <a:rPr lang="ru-RU" sz="1500" b="1" kern="1200" dirty="0" smtClean="0">
              <a:latin typeface="Times New Roman" pitchFamily="18" charset="0"/>
              <a:cs typeface="Times New Roman" pitchFamily="18" charset="0"/>
            </a:rPr>
            <a:t>более 1 млн руб</a:t>
          </a:r>
          <a:r>
            <a:rPr lang="ru-RU" sz="1500" kern="1200" dirty="0" smtClean="0">
              <a:latin typeface="Times New Roman" pitchFamily="18" charset="0"/>
              <a:cs typeface="Times New Roman" pitchFamily="18" charset="0"/>
            </a:rPr>
            <a:t>. и оно не исполнено </a:t>
          </a:r>
          <a:r>
            <a:rPr lang="ru-RU" sz="1500" b="1" kern="1200" dirty="0" smtClean="0">
              <a:latin typeface="Times New Roman" pitchFamily="18" charset="0"/>
              <a:cs typeface="Times New Roman" pitchFamily="18" charset="0"/>
            </a:rPr>
            <a:t>в течение 10 </a:t>
          </a:r>
          <a:r>
            <a:rPr lang="ru-RU" sz="1500" kern="1200" dirty="0" smtClean="0">
              <a:latin typeface="Times New Roman" pitchFamily="18" charset="0"/>
              <a:cs typeface="Times New Roman" pitchFamily="18" charset="0"/>
            </a:rPr>
            <a:t>рабочих дней, то он вправе:</a:t>
          </a:r>
          <a:endParaRPr lang="ru-RU" sz="1500" kern="1200" dirty="0">
            <a:latin typeface="Times New Roman" pitchFamily="18" charset="0"/>
            <a:cs typeface="Times New Roman" pitchFamily="18" charset="0"/>
          </a:endParaRPr>
        </a:p>
        <a:p>
          <a:pPr marL="114300" lvl="1" indent="-114300" algn="just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500" kern="1200" dirty="0" smtClean="0">
              <a:latin typeface="Times New Roman" pitchFamily="18" charset="0"/>
              <a:cs typeface="Times New Roman" pitchFamily="18" charset="0"/>
            </a:rPr>
            <a:t>- осмотреть территории, помещения, документы и имущество организации, но только при наличии ее согласия;</a:t>
          </a:r>
          <a:endParaRPr lang="ru-RU" sz="1500" kern="1200" dirty="0">
            <a:latin typeface="Times New Roman" pitchFamily="18" charset="0"/>
            <a:cs typeface="Times New Roman" pitchFamily="18" charset="0"/>
          </a:endParaRPr>
        </a:p>
        <a:p>
          <a:pPr marL="114300" lvl="1" indent="-114300" algn="just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500" kern="1200" dirty="0" smtClean="0">
              <a:latin typeface="Times New Roman" pitchFamily="18" charset="0"/>
              <a:cs typeface="Times New Roman" pitchFamily="18" charset="0"/>
            </a:rPr>
            <a:t>- вне проверки истребовать документы (информацию) об имуществе, имущественных правах и обязательствах организации.</a:t>
          </a:r>
          <a:endParaRPr lang="ru-RU" sz="15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4262119" y="312014"/>
        <a:ext cx="5459051" cy="1868258"/>
      </dsp:txXfrm>
    </dsp:sp>
    <dsp:sp modelId="{62E00064-4CBA-44A3-B82A-6E6D7BC4A01D}">
      <dsp:nvSpPr>
        <dsp:cNvPr id="0" name=""/>
        <dsp:cNvSpPr/>
      </dsp:nvSpPr>
      <dsp:spPr>
        <a:xfrm>
          <a:off x="0" y="38751"/>
          <a:ext cx="4262120" cy="2491010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1920" tIns="60960" rIns="121920" bIns="6096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При взыскании крупной недоимки стало больше полномочий</a:t>
          </a:r>
        </a:p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2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  <a:cs typeface="Times New Roman" pitchFamily="18" charset="0"/>
          </a:endParaRPr>
        </a:p>
      </dsp:txBody>
      <dsp:txXfrm>
        <a:off x="121601" y="160352"/>
        <a:ext cx="4018918" cy="2247808"/>
      </dsp:txXfrm>
    </dsp:sp>
    <dsp:sp modelId="{255D9748-0F80-4991-89AD-7376DC1CBCDD}">
      <dsp:nvSpPr>
        <dsp:cNvPr id="0" name=""/>
        <dsp:cNvSpPr/>
      </dsp:nvSpPr>
      <dsp:spPr>
        <a:xfrm>
          <a:off x="4262119" y="2740750"/>
          <a:ext cx="6393180" cy="2491010"/>
        </a:xfrm>
        <a:prstGeom prst="rightArrow">
          <a:avLst>
            <a:gd name="adj1" fmla="val 75000"/>
            <a:gd name="adj2" fmla="val 50000"/>
          </a:avLst>
        </a:prstGeom>
        <a:solidFill>
          <a:schemeClr val="accent5">
            <a:tint val="40000"/>
            <a:alpha val="90000"/>
            <a:hueOff val="-10740482"/>
            <a:satOff val="48253"/>
            <a:lumOff val="3317"/>
            <a:alphaOff val="0"/>
          </a:schemeClr>
        </a:solidFill>
        <a:ln w="9525" cap="flat" cmpd="sng" algn="ctr">
          <a:solidFill>
            <a:schemeClr val="accent5">
              <a:tint val="40000"/>
              <a:alpha val="90000"/>
              <a:hueOff val="-10740482"/>
              <a:satOff val="48253"/>
              <a:lumOff val="3317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152400" extrusionH="63500" prstMaterial="dkEdge">
          <a:bevelT w="14445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8890" tIns="8890" rIns="8890" bIns="8890" numCol="1" spcCol="1270" anchor="t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Имущество налогоплательщика может быть в залоге у налогового органа, если:</a:t>
          </a:r>
          <a:endParaRPr lang="ru-RU" sz="1400" kern="1200" dirty="0">
            <a:latin typeface="Times New Roman" pitchFamily="18" charset="0"/>
            <a:cs typeface="Times New Roman" pitchFamily="18" charset="0"/>
          </a:endParaRPr>
        </a:p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- налогоплательщик не погасит </a:t>
          </a:r>
          <a:r>
            <a:rPr lang="ru-RU" sz="1400" b="1" kern="1200" dirty="0" smtClean="0">
              <a:latin typeface="Times New Roman" pitchFamily="18" charset="0"/>
              <a:cs typeface="Times New Roman" pitchFamily="18" charset="0"/>
            </a:rPr>
            <a:t>в течение одного месяца </a:t>
          </a: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задолженность, указанную в решении о взыскании, исполнение которого обеспечено наложением ареста на имущество в соответствии </a:t>
          </a:r>
          <a:r>
            <a:rPr lang="ru-RU" sz="1400" b="1" kern="1200" dirty="0" smtClean="0">
              <a:latin typeface="Times New Roman" pitchFamily="18" charset="0"/>
              <a:cs typeface="Times New Roman" pitchFamily="18" charset="0"/>
            </a:rPr>
            <a:t>со ст. 77 Налогового кодекса РФ. </a:t>
          </a:r>
          <a:endParaRPr lang="ru-RU" sz="1400" b="1" kern="1200" dirty="0">
            <a:latin typeface="Times New Roman" pitchFamily="18" charset="0"/>
            <a:cs typeface="Times New Roman" pitchFamily="18" charset="0"/>
          </a:endParaRPr>
        </a:p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- </a:t>
          </a:r>
          <a:r>
            <a:rPr lang="ru-RU" sz="1400" b="1" kern="1200" dirty="0" smtClean="0">
              <a:latin typeface="Times New Roman" pitchFamily="18" charset="0"/>
              <a:cs typeface="Times New Roman" pitchFamily="18" charset="0"/>
            </a:rPr>
            <a:t>вступило в силу решение налоговой проверки</a:t>
          </a: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, предусмотренное п. 7 ст. 101 Налогового кодекса, исполнение которого обеспечено запретом на отчуждение или передачу в залог имущества налогоплательщика, без согласия налогового органа.</a:t>
          </a:r>
          <a:endParaRPr lang="ru-RU" sz="1400" kern="1200" dirty="0">
            <a:latin typeface="Times New Roman" pitchFamily="18" charset="0"/>
            <a:cs typeface="Times New Roman" pitchFamily="18" charset="0"/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1200" kern="1200" dirty="0"/>
        </a:p>
      </dsp:txBody>
      <dsp:txXfrm>
        <a:off x="4262119" y="3052126"/>
        <a:ext cx="5459051" cy="1868258"/>
      </dsp:txXfrm>
    </dsp:sp>
    <dsp:sp modelId="{185097EF-1BB5-4BBF-865F-C75E6D545069}">
      <dsp:nvSpPr>
        <dsp:cNvPr id="0" name=""/>
        <dsp:cNvSpPr/>
      </dsp:nvSpPr>
      <dsp:spPr>
        <a:xfrm>
          <a:off x="0" y="2740750"/>
          <a:ext cx="4262120" cy="2491010"/>
        </a:xfrm>
        <a:prstGeom prst="roundRect">
          <a:avLst/>
        </a:prstGeom>
        <a:gradFill rotWithShape="0">
          <a:gsLst>
            <a:gs pos="0">
              <a:schemeClr val="accent5">
                <a:hueOff val="-9933876"/>
                <a:satOff val="39811"/>
                <a:lumOff val="8628"/>
                <a:alphaOff val="0"/>
                <a:shade val="51000"/>
                <a:satMod val="130000"/>
              </a:schemeClr>
            </a:gs>
            <a:gs pos="80000">
              <a:schemeClr val="accent5">
                <a:hueOff val="-9933876"/>
                <a:satOff val="39811"/>
                <a:lumOff val="8628"/>
                <a:alphaOff val="0"/>
                <a:shade val="93000"/>
                <a:satMod val="130000"/>
              </a:schemeClr>
            </a:gs>
            <a:gs pos="100000">
              <a:schemeClr val="accent5">
                <a:hueOff val="-9933876"/>
                <a:satOff val="39811"/>
                <a:lumOff val="8628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1920" tIns="60960" rIns="121920" bIns="6096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Имущество должника в залоге</a:t>
          </a:r>
          <a:endParaRPr lang="ru-RU" sz="32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  <a:cs typeface="Times New Roman" pitchFamily="18" charset="0"/>
          </a:endParaRPr>
        </a:p>
      </dsp:txBody>
      <dsp:txXfrm>
        <a:off x="121601" y="2862351"/>
        <a:ext cx="4018918" cy="224780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</cdr:x>
      <cdr:y>0</cdr:y>
    </cdr:from>
    <cdr:to>
      <cdr:x>1</cdr:x>
      <cdr:y>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27353" y="323795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wrap="none" lIns="104306" tIns="52153" rIns="104306" bIns="52153" rtlCol="0" anchor="ctr">
          <a:normAutofit/>
        </a:bodyPr>
        <a:lstStyle xmlns:a="http://schemas.openxmlformats.org/drawingml/2006/main"/>
        <a:p xmlns:a="http://schemas.openxmlformats.org/drawingml/2006/main">
          <a:pPr marL="0" marR="0" indent="0" algn="l" defTabSz="1043056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</a:pPr>
          <a:r>
            <a:rPr lang="ru-RU" sz="2800" kern="1200" dirty="0">
              <a:solidFill>
                <a:srgbClr val="005AA9"/>
              </a:solidFill>
              <a:latin typeface="+mj-lt"/>
              <a:ea typeface="+mj-ea"/>
              <a:cs typeface="+mj-cs"/>
            </a:rPr>
            <a:t>1</a:t>
          </a:r>
          <a:endParaRPr kumimoji="0" lang="ru-RU" sz="2800" i="0" u="none" strike="noStrike" kern="1200" cap="none" spc="0" normalizeH="0" baseline="0" noProof="0" dirty="0" smtClean="0">
            <a:ln>
              <a:noFill/>
            </a:ln>
            <a:solidFill>
              <a:srgbClr val="005AA9"/>
            </a:solidFill>
            <a:effectLst/>
            <a:uLnTx/>
            <a:uFillTx/>
            <a:latin typeface="+mj-lt"/>
            <a:ea typeface="+mj-ea"/>
            <a:cs typeface="+mj-cs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0.73072</cdr:x>
      <cdr:y>0.10594</cdr:y>
    </cdr:from>
    <cdr:to>
      <cdr:x>0.95704</cdr:x>
      <cdr:y>0.28914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3455924" y="541926"/>
          <a:ext cx="1070356" cy="93720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wrap="none" lIns="104306" tIns="52153" rIns="104306" bIns="52153" rtlCol="0" anchor="ctr">
          <a:normAutofit/>
        </a:bodyPr>
        <a:lstStyle xmlns:a="http://schemas.openxmlformats.org/drawingml/2006/main"/>
        <a:p xmlns:a="http://schemas.openxmlformats.org/drawingml/2006/main">
          <a:pPr marL="0" marR="0" indent="0" algn="l" defTabSz="1043056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</a:pPr>
          <a:r>
            <a:rPr kumimoji="0" lang="ru-RU" sz="1600" b="1" i="0" u="none" strike="noStrike" kern="1200" cap="none" spc="0" normalizeH="0" baseline="0" noProof="0" dirty="0" smtClean="0">
              <a:ln>
                <a:noFill/>
              </a:ln>
              <a:solidFill>
                <a:srgbClr val="009900"/>
              </a:solidFill>
              <a:effectLst/>
              <a:uLnTx/>
              <a:uFillTx/>
              <a:latin typeface="Times New Roman" panose="02020603050405020304" pitchFamily="18" charset="0"/>
              <a:ea typeface="+mj-ea"/>
              <a:cs typeface="Times New Roman" panose="02020603050405020304" pitchFamily="18" charset="0"/>
            </a:rPr>
            <a:t>+4%</a:t>
          </a:r>
          <a:r>
            <a:rPr kumimoji="0" lang="ru-RU" sz="1600" b="1" i="0" u="none" strike="noStrike" kern="1200" cap="none" spc="0" normalizeH="0" noProof="0" dirty="0" smtClean="0">
              <a:ln>
                <a:noFill/>
              </a:ln>
              <a:solidFill>
                <a:srgbClr val="009900"/>
              </a:solidFill>
              <a:effectLst/>
              <a:uLnTx/>
              <a:uFillTx/>
              <a:latin typeface="Times New Roman" panose="02020603050405020304" pitchFamily="18" charset="0"/>
              <a:ea typeface="+mj-ea"/>
              <a:cs typeface="Times New Roman" panose="02020603050405020304" pitchFamily="18" charset="0"/>
            </a:rPr>
            <a:t> за </a:t>
          </a:r>
        </a:p>
        <a:p xmlns:a="http://schemas.openxmlformats.org/drawingml/2006/main">
          <a:pPr marL="0" marR="0" indent="0" algn="l" defTabSz="1043056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</a:pPr>
          <a:r>
            <a:rPr kumimoji="0" lang="ru-RU" sz="1600" b="1" i="0" u="none" strike="noStrike" kern="1200" cap="none" spc="0" normalizeH="0" noProof="0" dirty="0" smtClean="0">
              <a:ln>
                <a:noFill/>
              </a:ln>
              <a:solidFill>
                <a:srgbClr val="009900"/>
              </a:solidFill>
              <a:effectLst/>
              <a:uLnTx/>
              <a:uFillTx/>
              <a:latin typeface="Times New Roman" panose="02020603050405020304" pitchFamily="18" charset="0"/>
              <a:ea typeface="+mj-ea"/>
              <a:cs typeface="Times New Roman" panose="02020603050405020304" pitchFamily="18" charset="0"/>
            </a:rPr>
            <a:t>4 мес. 2021</a:t>
          </a:r>
          <a:r>
            <a:rPr lang="ru-RU" sz="1600" b="1" kern="1200" dirty="0" smtClean="0">
              <a:solidFill>
                <a:srgbClr val="009900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rPr>
            <a:t> </a:t>
          </a:r>
          <a:endParaRPr kumimoji="0" lang="ru-RU" sz="1600" b="1" i="0" u="none" strike="noStrike" kern="1200" cap="none" spc="0" normalizeH="0" baseline="0" noProof="0" dirty="0" smtClean="0">
            <a:ln>
              <a:noFill/>
            </a:ln>
            <a:solidFill>
              <a:srgbClr val="009900"/>
            </a:solidFill>
            <a:effectLst/>
            <a:uLnTx/>
            <a:uFillTx/>
            <a:latin typeface="Times New Roman" panose="02020603050405020304" pitchFamily="18" charset="0"/>
            <a:ea typeface="+mj-ea"/>
            <a:cs typeface="Times New Roman" panose="02020603050405020304" pitchFamily="18" charset="0"/>
          </a:endParaRP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0.16149</cdr:x>
      <cdr:y>0.51311</cdr:y>
    </cdr:from>
    <cdr:to>
      <cdr:x>0.16149</cdr:x>
      <cdr:y>0.65543</cdr:y>
    </cdr:to>
    <cdr:cxnSp macro="">
      <cdr:nvCxnSpPr>
        <cdr:cNvPr id="3" name="Прямая со стрелкой 2"/>
        <cdr:cNvCxnSpPr/>
      </cdr:nvCxnSpPr>
      <cdr:spPr>
        <a:xfrm xmlns:a="http://schemas.openxmlformats.org/drawingml/2006/main">
          <a:off x="990600" y="1739900"/>
          <a:ext cx="0" cy="482600"/>
        </a:xfrm>
        <a:prstGeom xmlns:a="http://schemas.openxmlformats.org/drawingml/2006/main" prst="straightConnector1">
          <a:avLst/>
        </a:prstGeom>
        <a:ln xmlns:a="http://schemas.openxmlformats.org/drawingml/2006/main">
          <a:tailEnd type="arrow"/>
        </a:ln>
      </cdr:spPr>
      <cdr:style>
        <a:lnRef xmlns:a="http://schemas.openxmlformats.org/drawingml/2006/main" idx="2">
          <a:schemeClr val="accent3"/>
        </a:lnRef>
        <a:fillRef xmlns:a="http://schemas.openxmlformats.org/drawingml/2006/main" idx="0">
          <a:schemeClr val="accent3"/>
        </a:fillRef>
        <a:effectRef xmlns:a="http://schemas.openxmlformats.org/drawingml/2006/main" idx="1">
          <a:schemeClr val="accent3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0.37681</cdr:x>
      <cdr:y>0.29213</cdr:y>
    </cdr:from>
    <cdr:to>
      <cdr:x>0.37681</cdr:x>
      <cdr:y>0.43071</cdr:y>
    </cdr:to>
    <cdr:cxnSp macro="">
      <cdr:nvCxnSpPr>
        <cdr:cNvPr id="5" name="Прямая со стрелкой 4"/>
        <cdr:cNvCxnSpPr/>
      </cdr:nvCxnSpPr>
      <cdr:spPr>
        <a:xfrm xmlns:a="http://schemas.openxmlformats.org/drawingml/2006/main">
          <a:off x="2311400" y="990600"/>
          <a:ext cx="0" cy="469900"/>
        </a:xfrm>
        <a:prstGeom xmlns:a="http://schemas.openxmlformats.org/drawingml/2006/main" prst="straightConnector1">
          <a:avLst/>
        </a:prstGeom>
        <a:ln xmlns:a="http://schemas.openxmlformats.org/drawingml/2006/main">
          <a:tailEnd type="arrow"/>
        </a:ln>
      </cdr:spPr>
      <cdr:style>
        <a:lnRef xmlns:a="http://schemas.openxmlformats.org/drawingml/2006/main" idx="2">
          <a:schemeClr val="accent3"/>
        </a:lnRef>
        <a:fillRef xmlns:a="http://schemas.openxmlformats.org/drawingml/2006/main" idx="0">
          <a:schemeClr val="accent3"/>
        </a:fillRef>
        <a:effectRef xmlns:a="http://schemas.openxmlformats.org/drawingml/2006/main" idx="1">
          <a:schemeClr val="accent3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0.14493</cdr:x>
      <cdr:y>0.23221</cdr:y>
    </cdr:from>
    <cdr:to>
      <cdr:x>0.294</cdr:x>
      <cdr:y>0.50187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889000" y="787400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wrap="none" lIns="104306" tIns="52153" rIns="104306" bIns="52153" rtlCol="0" anchor="ctr">
          <a:normAutofit/>
        </a:bodyPr>
        <a:lstStyle xmlns:a="http://schemas.openxmlformats.org/drawingml/2006/main"/>
        <a:p xmlns:a="http://schemas.openxmlformats.org/drawingml/2006/main">
          <a:pPr marL="0" marR="0" indent="0" algn="l" defTabSz="1043056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</a:pPr>
          <a:endParaRPr kumimoji="0" lang="ru-RU" sz="4800" b="1" i="0" u="none" strike="noStrike" kern="1200" cap="none" spc="0" normalizeH="0" baseline="0" noProof="0" dirty="0" smtClean="0">
            <a:ln>
              <a:noFill/>
            </a:ln>
            <a:solidFill>
              <a:srgbClr val="005AA9"/>
            </a:solidFill>
            <a:effectLst/>
            <a:uLnTx/>
            <a:uFillTx/>
            <a:latin typeface="+mj-lt"/>
            <a:ea typeface="+mj-ea"/>
            <a:cs typeface="+mj-cs"/>
          </a:endParaRPr>
        </a:p>
      </cdr:txBody>
    </cdr:sp>
  </cdr:relSizeAnchor>
  <cdr:relSizeAnchor xmlns:cdr="http://schemas.openxmlformats.org/drawingml/2006/chartDrawing">
    <cdr:from>
      <cdr:x>0.17598</cdr:x>
      <cdr:y>0.41667</cdr:y>
    </cdr:from>
    <cdr:to>
      <cdr:x>0.27329</cdr:x>
      <cdr:y>0.56461</cdr:y>
    </cdr:to>
    <cdr:sp macro="" textlink="">
      <cdr:nvSpPr>
        <cdr:cNvPr id="7" name="TextBox 6"/>
        <cdr:cNvSpPr txBox="1"/>
      </cdr:nvSpPr>
      <cdr:spPr>
        <a:xfrm xmlns:a="http://schemas.openxmlformats.org/drawingml/2006/main">
          <a:off x="1079500" y="1412875"/>
          <a:ext cx="596900" cy="50165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wrap="none" lIns="104306" tIns="52153" rIns="104306" bIns="52153" rtlCol="0" anchor="ctr">
          <a:normAutofit/>
        </a:bodyPr>
        <a:lstStyle xmlns:a="http://schemas.openxmlformats.org/drawingml/2006/main"/>
        <a:p xmlns:a="http://schemas.openxmlformats.org/drawingml/2006/main">
          <a:pPr marL="0" marR="0" indent="0" algn="l" defTabSz="1043056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</a:pPr>
          <a:r>
            <a:rPr kumimoji="0" lang="ru-RU" sz="1200" b="1" i="0" u="none" strike="noStrike" kern="1200" cap="none" spc="0" normalizeH="0" baseline="0" noProof="0" dirty="0" smtClean="0">
              <a:ln>
                <a:noFill/>
              </a:ln>
              <a:solidFill>
                <a:srgbClr val="009900"/>
              </a:solidFill>
              <a:uLnTx/>
              <a:uFillTx/>
              <a:latin typeface="Times New Roman" panose="02020603050405020304" pitchFamily="18" charset="0"/>
              <a:ea typeface="+mj-ea"/>
              <a:cs typeface="Times New Roman" panose="02020603050405020304" pitchFamily="18" charset="0"/>
            </a:rPr>
            <a:t>-27,0%</a:t>
          </a:r>
        </a:p>
      </cdr:txBody>
    </cdr:sp>
  </cdr:relSizeAnchor>
  <cdr:relSizeAnchor xmlns:cdr="http://schemas.openxmlformats.org/drawingml/2006/chartDrawing">
    <cdr:from>
      <cdr:x>0.37888</cdr:x>
      <cdr:y>0.26217</cdr:y>
    </cdr:from>
    <cdr:to>
      <cdr:x>0.46584</cdr:x>
      <cdr:y>0.36704</cdr:y>
    </cdr:to>
    <cdr:sp macro="" textlink="">
      <cdr:nvSpPr>
        <cdr:cNvPr id="8" name="TextBox 7"/>
        <cdr:cNvSpPr txBox="1"/>
      </cdr:nvSpPr>
      <cdr:spPr>
        <a:xfrm xmlns:a="http://schemas.openxmlformats.org/drawingml/2006/main">
          <a:off x="2324100" y="889000"/>
          <a:ext cx="533400" cy="3556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wrap="none" lIns="104306" tIns="52153" rIns="104306" bIns="52153" rtlCol="0" anchor="ctr">
          <a:normAutofit/>
        </a:bodyPr>
        <a:lstStyle xmlns:a="http://schemas.openxmlformats.org/drawingml/2006/main"/>
        <a:p xmlns:a="http://schemas.openxmlformats.org/drawingml/2006/main">
          <a:pPr marL="0" marR="0" indent="0" algn="l" defTabSz="1043056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</a:pPr>
          <a:r>
            <a:rPr kumimoji="0" lang="ru-RU" sz="1200" b="1" i="0" u="none" strike="noStrike" kern="1200" cap="none" spc="0" normalizeH="0" baseline="0" noProof="0" dirty="0" smtClean="0">
              <a:ln>
                <a:noFill/>
              </a:ln>
              <a:solidFill>
                <a:srgbClr val="009900"/>
              </a:solidFill>
              <a:effectLst/>
              <a:uLnTx/>
              <a:uFillTx/>
              <a:latin typeface="Times New Roman" panose="02020603050405020304" pitchFamily="18" charset="0"/>
              <a:ea typeface="+mj-ea"/>
              <a:cs typeface="Times New Roman" panose="02020603050405020304" pitchFamily="18" charset="0"/>
            </a:rPr>
            <a:t>-13,7%</a:t>
          </a:r>
        </a:p>
      </cdr:txBody>
    </cdr:sp>
  </cdr:relSizeAnchor>
  <cdr:relSizeAnchor xmlns:cdr="http://schemas.openxmlformats.org/drawingml/2006/chartDrawing">
    <cdr:from>
      <cdr:x>0.46894</cdr:x>
      <cdr:y>0.41948</cdr:y>
    </cdr:from>
    <cdr:to>
      <cdr:x>0.56211</cdr:x>
      <cdr:y>0.52809</cdr:y>
    </cdr:to>
    <cdr:sp macro="" textlink="">
      <cdr:nvSpPr>
        <cdr:cNvPr id="9" name="TextBox 8"/>
        <cdr:cNvSpPr txBox="1"/>
      </cdr:nvSpPr>
      <cdr:spPr>
        <a:xfrm xmlns:a="http://schemas.openxmlformats.org/drawingml/2006/main">
          <a:off x="2876550" y="1422400"/>
          <a:ext cx="571500" cy="3683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wrap="none" lIns="104306" tIns="52153" rIns="104306" bIns="52153" rtlCol="0" anchor="ctr">
          <a:normAutofit/>
        </a:bodyPr>
        <a:lstStyle xmlns:a="http://schemas.openxmlformats.org/drawingml/2006/main"/>
        <a:p xmlns:a="http://schemas.openxmlformats.org/drawingml/2006/main">
          <a:pPr marL="0" marR="0" indent="0" algn="l" defTabSz="1043056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</a:pPr>
          <a:r>
            <a:rPr kumimoji="0" lang="ru-RU" sz="1200" b="1" i="0" u="none" strike="noStrike" kern="1200" cap="none" spc="0" normalizeH="0" baseline="0" noProof="0" dirty="0" smtClean="0">
              <a:ln>
                <a:noFill/>
              </a:ln>
              <a:solidFill>
                <a:srgbClr val="009900"/>
              </a:solidFill>
              <a:effectLst/>
              <a:uLnTx/>
              <a:uFillTx/>
              <a:latin typeface="Times New Roman" panose="02020603050405020304" pitchFamily="18" charset="0"/>
              <a:ea typeface="+mj-ea"/>
              <a:cs typeface="Times New Roman" panose="02020603050405020304" pitchFamily="18" charset="0"/>
            </a:rPr>
            <a:t>-41,5%</a:t>
          </a:r>
        </a:p>
      </cdr:txBody>
    </cdr:sp>
  </cdr:relSizeAnchor>
  <cdr:relSizeAnchor xmlns:cdr="http://schemas.openxmlformats.org/drawingml/2006/chartDrawing">
    <cdr:from>
      <cdr:x>0.7236</cdr:x>
      <cdr:y>0.10487</cdr:y>
    </cdr:from>
    <cdr:to>
      <cdr:x>0.83333</cdr:x>
      <cdr:y>0.23221</cdr:y>
    </cdr:to>
    <cdr:sp macro="" textlink="">
      <cdr:nvSpPr>
        <cdr:cNvPr id="10" name="TextBox 9"/>
        <cdr:cNvSpPr txBox="1"/>
      </cdr:nvSpPr>
      <cdr:spPr>
        <a:xfrm xmlns:a="http://schemas.openxmlformats.org/drawingml/2006/main">
          <a:off x="4438652" y="355603"/>
          <a:ext cx="673095" cy="43179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wrap="none" lIns="104306" tIns="52153" rIns="104306" bIns="52153" rtlCol="0" anchor="ctr">
          <a:normAutofit/>
        </a:bodyPr>
        <a:lstStyle xmlns:a="http://schemas.openxmlformats.org/drawingml/2006/main"/>
        <a:p xmlns:a="http://schemas.openxmlformats.org/drawingml/2006/main">
          <a:pPr marL="0" marR="0" indent="0" algn="l" defTabSz="1043056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</a:pPr>
          <a:r>
            <a:rPr kumimoji="0" lang="ru-RU" sz="1200" b="1" i="0" u="none" strike="noStrike" kern="1200" cap="none" spc="0" normalizeH="0" baseline="0" noProof="0" dirty="0" smtClean="0">
              <a:ln>
                <a:noFill/>
              </a:ln>
              <a:solidFill>
                <a:srgbClr val="009900"/>
              </a:solidFill>
              <a:effectLst/>
              <a:uLnTx/>
              <a:uFillTx/>
              <a:latin typeface="Times New Roman" panose="02020603050405020304" pitchFamily="18" charset="0"/>
              <a:ea typeface="+mj-ea"/>
              <a:cs typeface="Times New Roman" panose="02020603050405020304" pitchFamily="18" charset="0"/>
            </a:rPr>
            <a:t>-21,1%</a:t>
          </a:r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</cdr:x>
      <cdr:y>0</cdr:y>
    </cdr:from>
    <cdr:to>
      <cdr:x>1</cdr:x>
      <cdr:y>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0" y="-5950005"/>
          <a:ext cx="534835" cy="65060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wrap="none" lIns="104306" tIns="52153" rIns="104306" bIns="52153" rtlCol="0" anchor="ctr">
          <a:normAutofit/>
        </a:bodyPr>
        <a:lstStyle xmlns:a="http://schemas.openxmlformats.org/drawingml/2006/main"/>
        <a:p xmlns:a="http://schemas.openxmlformats.org/drawingml/2006/main">
          <a:pPr marL="0" marR="0" indent="0" algn="l" defTabSz="1043056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</a:pPr>
          <a:r>
            <a:rPr lang="ru-RU" sz="2800" kern="1200" noProof="0" dirty="0">
              <a:solidFill>
                <a:srgbClr val="005AA9"/>
              </a:solidFill>
              <a:latin typeface="+mj-lt"/>
              <a:ea typeface="+mj-ea"/>
              <a:cs typeface="+mj-cs"/>
            </a:rPr>
            <a:t>4</a:t>
          </a:r>
          <a:endParaRPr kumimoji="0" lang="ru-RU" sz="2800" i="0" u="none" strike="noStrike" kern="1200" cap="none" spc="0" normalizeH="0" baseline="0" noProof="0" dirty="0" smtClean="0">
            <a:ln>
              <a:noFill/>
            </a:ln>
            <a:solidFill>
              <a:srgbClr val="005AA9"/>
            </a:solidFill>
            <a:effectLst/>
            <a:uLnTx/>
            <a:uFillTx/>
            <a:latin typeface="+mj-lt"/>
            <a:ea typeface="+mj-ea"/>
            <a:cs typeface="+mj-cs"/>
          </a:endParaRPr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</cdr:x>
      <cdr:y>0</cdr:y>
    </cdr:from>
    <cdr:to>
      <cdr:x>1</cdr:x>
      <cdr:y>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0" y="-5950005"/>
          <a:ext cx="534835" cy="65060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wrap="none" lIns="104306" tIns="52153" rIns="104306" bIns="52153" rtlCol="0" anchor="ctr">
          <a:normAutofit/>
        </a:bodyPr>
        <a:lstStyle xmlns:a="http://schemas.openxmlformats.org/drawingml/2006/main"/>
        <a:p xmlns:a="http://schemas.openxmlformats.org/drawingml/2006/main">
          <a:pPr marL="0" marR="0" indent="0" algn="l" defTabSz="1043056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</a:pPr>
          <a:r>
            <a:rPr lang="ru-RU" sz="2800" kern="1200" noProof="0" dirty="0">
              <a:solidFill>
                <a:srgbClr val="005AA9"/>
              </a:solidFill>
              <a:latin typeface="+mj-lt"/>
              <a:ea typeface="+mj-ea"/>
              <a:cs typeface="+mj-cs"/>
            </a:rPr>
            <a:t>5</a:t>
          </a:r>
          <a:endParaRPr kumimoji="0" lang="ru-RU" sz="2800" i="0" u="none" strike="noStrike" kern="1200" cap="none" spc="0" normalizeH="0" baseline="0" noProof="0" dirty="0" smtClean="0">
            <a:ln>
              <a:noFill/>
            </a:ln>
            <a:solidFill>
              <a:srgbClr val="005AA9"/>
            </a:solidFill>
            <a:effectLst/>
            <a:uLnTx/>
            <a:uFillTx/>
            <a:latin typeface="+mj-lt"/>
            <a:ea typeface="+mj-ea"/>
            <a:cs typeface="+mj-cs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1" y="5"/>
            <a:ext cx="2945659" cy="498056"/>
          </a:xfrm>
          <a:prstGeom prst="rect">
            <a:avLst/>
          </a:prstGeom>
        </p:spPr>
        <p:txBody>
          <a:bodyPr vert="horz" lIns="91272" tIns="45637" rIns="91272" bIns="45637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6" y="5"/>
            <a:ext cx="2945659" cy="498056"/>
          </a:xfrm>
          <a:prstGeom prst="rect">
            <a:avLst/>
          </a:prstGeom>
        </p:spPr>
        <p:txBody>
          <a:bodyPr vert="horz" lIns="91272" tIns="45637" rIns="91272" bIns="45637" rtlCol="0"/>
          <a:lstStyle>
            <a:lvl1pPr algn="r">
              <a:defRPr sz="1200"/>
            </a:lvl1pPr>
          </a:lstStyle>
          <a:p>
            <a:fld id="{F19FD3D5-561A-47D4-A3AC-0ADFCFD74E27}" type="datetimeFigureOut">
              <a:rPr lang="ru-RU" smtClean="0"/>
              <a:pPr/>
              <a:t>02.06.2021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1241425"/>
            <a:ext cx="595630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272" tIns="45637" rIns="91272" bIns="45637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77195"/>
            <a:ext cx="5438140" cy="3908614"/>
          </a:xfrm>
          <a:prstGeom prst="rect">
            <a:avLst/>
          </a:prstGeom>
        </p:spPr>
        <p:txBody>
          <a:bodyPr vert="horz" lIns="91272" tIns="45637" rIns="91272" bIns="45637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1" y="9428584"/>
            <a:ext cx="2945659" cy="498055"/>
          </a:xfrm>
          <a:prstGeom prst="rect">
            <a:avLst/>
          </a:prstGeom>
        </p:spPr>
        <p:txBody>
          <a:bodyPr vert="horz" lIns="91272" tIns="45637" rIns="91272" bIns="45637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6" y="9428584"/>
            <a:ext cx="2945659" cy="498055"/>
          </a:xfrm>
          <a:prstGeom prst="rect">
            <a:avLst/>
          </a:prstGeom>
        </p:spPr>
        <p:txBody>
          <a:bodyPr vert="horz" lIns="91272" tIns="45637" rIns="91272" bIns="45637" rtlCol="0" anchor="b"/>
          <a:lstStyle>
            <a:lvl1pPr algn="r">
              <a:defRPr sz="1200"/>
            </a:lvl1pPr>
          </a:lstStyle>
          <a:p>
            <a:fld id="{8F433AAE-37BB-4CEB-927E-0B30FBA762D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37362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433AAE-37BB-4CEB-927E-0B30FBA762DA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24398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433AAE-37BB-4CEB-927E-0B30FBA762DA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24398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433AAE-37BB-4CEB-927E-0B30FBA762DA}" type="slidenum">
              <a:rPr lang="ru-RU" smtClean="0"/>
              <a:pPr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24398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Z:\Projects\Текущие\Проектная\FNS_2012\_БРЭНДБУК\out\PPT\3_1_present_16.9-0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" y="1260"/>
            <a:ext cx="12192000" cy="6857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1" y="3726650"/>
            <a:ext cx="10363200" cy="1470025"/>
          </a:xfrm>
        </p:spPr>
        <p:txBody>
          <a:bodyPr>
            <a:normAutofit/>
          </a:bodyPr>
          <a:lstStyle>
            <a:lvl1pPr>
              <a:defRPr sz="6400" b="1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801" y="5228795"/>
            <a:ext cx="8534401" cy="1752600"/>
          </a:xfrm>
        </p:spPr>
        <p:txBody>
          <a:bodyPr>
            <a:normAutofit/>
          </a:bodyPr>
          <a:lstStyle>
            <a:lvl1pPr marL="0" indent="0" algn="ctr">
              <a:buNone/>
              <a:defRPr sz="3500" b="0">
                <a:solidFill>
                  <a:schemeClr val="bg1"/>
                </a:solidFill>
                <a:latin typeface="+mj-lt"/>
              </a:defRPr>
            </a:lvl1pPr>
            <a:lvl2pPr marL="5759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1519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7279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3039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8798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4558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0318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6078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11219432"/>
      </p:ext>
    </p:extLst>
  </p:cSld>
  <p:clrMapOvr>
    <a:masterClrMapping/>
  </p:clrMapOvr>
  <p:transition>
    <p:wheel spokes="8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98663" y="1037861"/>
            <a:ext cx="10083739" cy="1143000"/>
          </a:xfrm>
        </p:spPr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Номер слайда 10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1C259FC-45CE-45B1-82C8-A339BC328D9C}" type="slidenum">
              <a:rPr lang="ru-RU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6705641"/>
      </p:ext>
    </p:extLst>
  </p:cSld>
  <p:clrMapOvr>
    <a:masterClrMapping/>
  </p:clrMapOvr>
  <p:transition>
    <p:wheel spokes="8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4762133"/>
      </p:ext>
    </p:extLst>
  </p:cSld>
  <p:clrMapOvr>
    <a:masterClrMapping/>
  </p:clrMapOvr>
  <p:transition>
    <p:wheel spokes="8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4" y="273051"/>
            <a:ext cx="4011084" cy="1162049"/>
          </a:xfrm>
        </p:spPr>
        <p:txBody>
          <a:bodyPr anchor="b"/>
          <a:lstStyle>
            <a:lvl1pPr algn="l">
              <a:defRPr sz="25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766734" y="273051"/>
            <a:ext cx="6815667" cy="5853112"/>
          </a:xfrm>
        </p:spPr>
        <p:txBody>
          <a:bodyPr/>
          <a:lstStyle>
            <a:lvl1pPr>
              <a:defRPr sz="4100"/>
            </a:lvl1pPr>
            <a:lvl2pPr>
              <a:defRPr sz="3500"/>
            </a:lvl2pPr>
            <a:lvl3pPr>
              <a:defRPr sz="30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4" y="1435102"/>
            <a:ext cx="4011084" cy="4691063"/>
          </a:xfrm>
        </p:spPr>
        <p:txBody>
          <a:bodyPr/>
          <a:lstStyle>
            <a:lvl1pPr marL="0" indent="0">
              <a:buNone/>
              <a:defRPr sz="1800"/>
            </a:lvl1pPr>
            <a:lvl2pPr marL="575978" indent="0">
              <a:buNone/>
              <a:defRPr sz="1600"/>
            </a:lvl2pPr>
            <a:lvl3pPr marL="1151957" indent="0">
              <a:buNone/>
              <a:defRPr sz="1300"/>
            </a:lvl3pPr>
            <a:lvl4pPr marL="1727934" indent="0">
              <a:buNone/>
              <a:defRPr sz="1100"/>
            </a:lvl4pPr>
            <a:lvl5pPr marL="2303912" indent="0">
              <a:buNone/>
              <a:defRPr sz="1100"/>
            </a:lvl5pPr>
            <a:lvl6pPr marL="2879891" indent="0">
              <a:buNone/>
              <a:defRPr sz="1100"/>
            </a:lvl6pPr>
            <a:lvl7pPr marL="3455869" indent="0">
              <a:buNone/>
              <a:defRPr sz="1100"/>
            </a:lvl7pPr>
            <a:lvl8pPr marL="4031848" indent="0">
              <a:buNone/>
              <a:defRPr sz="1100"/>
            </a:lvl8pPr>
            <a:lvl9pPr marL="4607826" indent="0">
              <a:buNone/>
              <a:defRPr sz="11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6876939"/>
      </p:ext>
    </p:extLst>
  </p:cSld>
  <p:clrMapOvr>
    <a:masterClrMapping/>
  </p:clrMapOvr>
  <p:transition>
    <p:wheel spokes="8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717" y="4800601"/>
            <a:ext cx="7315200" cy="566739"/>
          </a:xfrm>
        </p:spPr>
        <p:txBody>
          <a:bodyPr anchor="b"/>
          <a:lstStyle>
            <a:lvl1pPr algn="l">
              <a:defRPr sz="25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Autofit/>
          </a:bodyPr>
          <a:lstStyle>
            <a:lvl1pPr marL="0" indent="0">
              <a:buNone/>
              <a:defRPr sz="4100"/>
            </a:lvl1pPr>
            <a:lvl2pPr marL="575978" indent="0">
              <a:buNone/>
              <a:defRPr sz="3500"/>
            </a:lvl2pPr>
            <a:lvl3pPr marL="1151957" indent="0">
              <a:buNone/>
              <a:defRPr sz="3000"/>
            </a:lvl3pPr>
            <a:lvl4pPr marL="1727934" indent="0">
              <a:buNone/>
              <a:defRPr sz="2500"/>
            </a:lvl4pPr>
            <a:lvl5pPr marL="2303912" indent="0">
              <a:buNone/>
              <a:defRPr sz="2500"/>
            </a:lvl5pPr>
            <a:lvl6pPr marL="2879891" indent="0">
              <a:buNone/>
              <a:defRPr sz="2500"/>
            </a:lvl6pPr>
            <a:lvl7pPr marL="3455869" indent="0">
              <a:buNone/>
              <a:defRPr sz="2500"/>
            </a:lvl7pPr>
            <a:lvl8pPr marL="4031848" indent="0">
              <a:buNone/>
              <a:defRPr sz="2500"/>
            </a:lvl8pPr>
            <a:lvl9pPr marL="4607826" indent="0">
              <a:buNone/>
              <a:defRPr sz="25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717" y="5367339"/>
            <a:ext cx="7315200" cy="804863"/>
          </a:xfrm>
        </p:spPr>
        <p:txBody>
          <a:bodyPr/>
          <a:lstStyle>
            <a:lvl1pPr marL="0" indent="0">
              <a:buNone/>
              <a:defRPr sz="1800"/>
            </a:lvl1pPr>
            <a:lvl2pPr marL="575978" indent="0">
              <a:buNone/>
              <a:defRPr sz="1600"/>
            </a:lvl2pPr>
            <a:lvl3pPr marL="1151957" indent="0">
              <a:buNone/>
              <a:defRPr sz="1300"/>
            </a:lvl3pPr>
            <a:lvl4pPr marL="1727934" indent="0">
              <a:buNone/>
              <a:defRPr sz="1100"/>
            </a:lvl4pPr>
            <a:lvl5pPr marL="2303912" indent="0">
              <a:buNone/>
              <a:defRPr sz="1100"/>
            </a:lvl5pPr>
            <a:lvl6pPr marL="2879891" indent="0">
              <a:buNone/>
              <a:defRPr sz="1100"/>
            </a:lvl6pPr>
            <a:lvl7pPr marL="3455869" indent="0">
              <a:buNone/>
              <a:defRPr sz="1100"/>
            </a:lvl7pPr>
            <a:lvl8pPr marL="4031848" indent="0">
              <a:buNone/>
              <a:defRPr sz="1100"/>
            </a:lvl8pPr>
            <a:lvl9pPr marL="4607826" indent="0">
              <a:buNone/>
              <a:defRPr sz="11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82DBC0-D6A7-46B6-A0C2-8529289A6A33}" type="slidenum">
              <a:rPr lang="ru-RU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0855078"/>
      </p:ext>
    </p:extLst>
  </p:cSld>
  <p:clrMapOvr>
    <a:masterClrMapping/>
  </p:clrMapOvr>
  <p:transition>
    <p:wheel spokes="8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9C3554-C9BB-4412-8666-BC868BE3B8B9}" type="slidenum">
              <a:rPr lang="ru-RU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3550711"/>
      </p:ext>
    </p:extLst>
  </p:cSld>
  <p:clrMapOvr>
    <a:masterClrMapping/>
  </p:clrMapOvr>
  <p:transition>
    <p:wheel spokes="8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10337801" y="303212"/>
            <a:ext cx="3206750" cy="64516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713319" y="303212"/>
            <a:ext cx="9421283" cy="64516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EE2B04-FA1E-4566-93A2-9F11DC026947}" type="slidenum">
              <a:rPr lang="ru-RU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6548622"/>
      </p:ext>
    </p:extLst>
  </p:cSld>
  <p:clrMapOvr>
    <a:masterClrMapping/>
  </p:clrMapOvr>
  <p:transition>
    <p:wheel spokes="8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>
  <p:cSld name="Заголовок, 1 большой объект и 2 маленьких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769" y="277194"/>
            <a:ext cx="10972464" cy="114027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09770" y="1600159"/>
            <a:ext cx="5405602" cy="4527061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6176631" y="1600158"/>
            <a:ext cx="5405602" cy="22024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Объект 4"/>
          <p:cNvSpPr>
            <a:spLocks noGrp="1"/>
          </p:cNvSpPr>
          <p:nvPr>
            <p:ph sz="quarter" idx="3"/>
          </p:nvPr>
        </p:nvSpPr>
        <p:spPr>
          <a:xfrm>
            <a:off x="6176631" y="3923537"/>
            <a:ext cx="5405602" cy="220368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>
          <a:xfrm>
            <a:off x="609770" y="6245656"/>
            <a:ext cx="2847263" cy="47752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>
          <a:xfrm>
            <a:off x="4165910" y="6245656"/>
            <a:ext cx="3860184" cy="47752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>
          <a:xfrm>
            <a:off x="8734970" y="6245656"/>
            <a:ext cx="2847264" cy="477527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664190B-8B07-4A3C-A485-7FAC1A0B4A2C}" type="slidenum">
              <a:rPr lang="ru-RU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4005994"/>
      </p:ext>
    </p:extLst>
  </p:cSld>
  <p:clrMapOvr>
    <a:masterClrMapping/>
  </p:clrMapOvr>
  <p:transition>
    <p:wheel spokes="8"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Заголовок и четыре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sz="quarter"/>
          </p:nvPr>
        </p:nvSpPr>
        <p:spPr>
          <a:xfrm>
            <a:off x="609769" y="277194"/>
            <a:ext cx="10972464" cy="114027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609770" y="1600158"/>
            <a:ext cx="5405602" cy="22024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6176631" y="1600158"/>
            <a:ext cx="5405602" cy="22024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Объект 4"/>
          <p:cNvSpPr>
            <a:spLocks noGrp="1"/>
          </p:cNvSpPr>
          <p:nvPr>
            <p:ph sz="quarter" idx="3"/>
          </p:nvPr>
        </p:nvSpPr>
        <p:spPr>
          <a:xfrm>
            <a:off x="609770" y="3923537"/>
            <a:ext cx="5405602" cy="220368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6631" y="3923537"/>
            <a:ext cx="5405602" cy="220368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609770" y="6245656"/>
            <a:ext cx="2847263" cy="47752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165910" y="6245656"/>
            <a:ext cx="3860184" cy="47752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8734970" y="6245656"/>
            <a:ext cx="2847264" cy="477527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AB0F141-EF53-4446-B200-7B8A2952608D}" type="slidenum">
              <a:rPr lang="ru-RU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752474"/>
      </p:ext>
    </p:extLst>
  </p:cSld>
  <p:clrMapOvr>
    <a:masterClrMapping/>
  </p:clrMapOvr>
  <p:transition>
    <p:wheel spokes="8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Z:\Projects\Текущие\Проектная\FNS_2012\_БРЭНДБУК\out\PPT\3_1_present_16.9-02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" y="-126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Заголовок 1"/>
          <p:cNvSpPr>
            <a:spLocks noGrp="1"/>
          </p:cNvSpPr>
          <p:nvPr>
            <p:ph type="ctrTitle"/>
          </p:nvPr>
        </p:nvSpPr>
        <p:spPr>
          <a:xfrm>
            <a:off x="3304622" y="1247808"/>
            <a:ext cx="8137177" cy="4773480"/>
          </a:xfrm>
        </p:spPr>
        <p:txBody>
          <a:bodyPr anchor="t">
            <a:normAutofit/>
          </a:bodyPr>
          <a:lstStyle>
            <a:lvl1pPr algn="l">
              <a:lnSpc>
                <a:spcPts val="7620"/>
              </a:lnSpc>
              <a:defRPr sz="6600" b="1">
                <a:solidFill>
                  <a:srgbClr val="8D8C90"/>
                </a:solidFill>
                <a:latin typeface="+mj-lt"/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76316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7901788" y="5126805"/>
            <a:ext cx="1231295" cy="3767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0987" tIns="50493" rIns="100987" bIns="50493"/>
          <a:lstStyle>
            <a:lvl1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ru-RU" smtClean="0">
              <a:solidFill>
                <a:prstClr val="black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14917" y="2006602"/>
            <a:ext cx="10176933" cy="4275666"/>
          </a:xfrm>
        </p:spPr>
        <p:txBody>
          <a:bodyPr>
            <a:noAutofit/>
          </a:bodyPr>
          <a:lstStyle>
            <a:lvl1pPr marL="401493" indent="0">
              <a:buFontTx/>
              <a:buNone/>
              <a:defRPr b="1">
                <a:latin typeface="+mj-lt"/>
              </a:defRPr>
            </a:lvl1pPr>
            <a:lvl2pPr marL="397987" indent="3507">
              <a:defRPr>
                <a:latin typeface="+mj-lt"/>
              </a:defRPr>
            </a:lvl2pPr>
            <a:lvl3pPr marL="694284" indent="-287532">
              <a:tabLst/>
              <a:defRPr>
                <a:latin typeface="+mj-lt"/>
              </a:defRPr>
            </a:lvl3pPr>
            <a:lvl4pPr marL="0" indent="397987">
              <a:defRPr>
                <a:latin typeface="+mj-lt"/>
              </a:defRPr>
            </a:lvl4pPr>
            <a:lvl5pPr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814920" y="745068"/>
            <a:ext cx="10064851" cy="1261534"/>
          </a:xfrm>
        </p:spPr>
        <p:txBody>
          <a:bodyPr/>
          <a:lstStyle>
            <a:lvl1pPr marL="0" marR="0" indent="0" defTabSz="115195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5900"/>
            </a:lvl1pPr>
          </a:lstStyle>
          <a:p>
            <a:pPr lvl="0"/>
            <a:r>
              <a:rPr lang="ru-RU" noProof="0" smtClean="0"/>
              <a:t>Образец заголовка</a:t>
            </a:r>
            <a:endParaRPr lang="ru-RU" noProof="0" dirty="0" smtClean="0"/>
          </a:p>
        </p:txBody>
      </p:sp>
      <p:sp>
        <p:nvSpPr>
          <p:cNvPr id="5" name="Номер слайда 1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1E74BC4-BEF2-4C66-97E4-30CA0FA53F6F}" type="slidenum">
              <a:rPr lang="ru-RU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1314192"/>
      </p:ext>
    </p:extLst>
  </p:cSld>
  <p:clrMapOvr>
    <a:masterClrMapping/>
  </p:clrMapOvr>
  <p:transition>
    <p:wheel spokes="8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7901788" y="5126805"/>
            <a:ext cx="1231295" cy="3767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0987" tIns="50493" rIns="100987" bIns="50493"/>
          <a:lstStyle>
            <a:lvl1pPr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ru-RU" smtClean="0">
              <a:solidFill>
                <a:prstClr val="black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14917" y="2006602"/>
            <a:ext cx="10176933" cy="4275666"/>
          </a:xfrm>
        </p:spPr>
        <p:txBody>
          <a:bodyPr>
            <a:noAutofit/>
          </a:bodyPr>
          <a:lstStyle>
            <a:lvl1pPr marL="401493" indent="0">
              <a:buFontTx/>
              <a:buNone/>
              <a:defRPr b="1">
                <a:latin typeface="+mj-lt"/>
              </a:defRPr>
            </a:lvl1pPr>
            <a:lvl2pPr marL="397987" indent="3507">
              <a:defRPr>
                <a:latin typeface="+mj-lt"/>
              </a:defRPr>
            </a:lvl2pPr>
            <a:lvl3pPr marL="694284" indent="-287532">
              <a:tabLst/>
              <a:defRPr>
                <a:latin typeface="+mj-lt"/>
              </a:defRPr>
            </a:lvl3pPr>
            <a:lvl4pPr marL="0" indent="397987">
              <a:defRPr>
                <a:latin typeface="+mj-lt"/>
              </a:defRPr>
            </a:lvl4pPr>
            <a:lvl5pPr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814920" y="745068"/>
            <a:ext cx="10176932" cy="1261534"/>
          </a:xfrm>
        </p:spPr>
        <p:txBody>
          <a:bodyPr>
            <a:noAutofit/>
          </a:bodyPr>
          <a:lstStyle>
            <a:lvl1pPr marL="0" marR="0" indent="0" defTabSz="115195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5900"/>
            </a:lvl1pPr>
          </a:lstStyle>
          <a:p>
            <a:pPr lvl="0"/>
            <a:r>
              <a:rPr lang="ru-RU" noProof="0" smtClean="0"/>
              <a:t>Образец заголовка</a:t>
            </a:r>
            <a:endParaRPr lang="ru-RU" noProof="0" dirty="0" smtClean="0"/>
          </a:p>
        </p:txBody>
      </p:sp>
      <p:sp>
        <p:nvSpPr>
          <p:cNvPr id="5" name="Номер слайда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B84915B-5E36-4BCF-B4E7-730ED77C3568}" type="slidenum">
              <a:rPr lang="ru-RU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61790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Z:\Projects\Текущие\Проектная\FNS_2012\_БРЭНДБУК\out\PPT\3_1_present_16.9-04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" y="1260"/>
            <a:ext cx="12192000" cy="6857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14917" y="2006601"/>
            <a:ext cx="10176933" cy="4275666"/>
          </a:xfrm>
        </p:spPr>
        <p:txBody>
          <a:bodyPr>
            <a:noAutofit/>
          </a:bodyPr>
          <a:lstStyle>
            <a:lvl1pPr marL="401493" indent="0">
              <a:buFontTx/>
              <a:buNone/>
              <a:defRPr b="1">
                <a:latin typeface="+mj-lt"/>
              </a:defRPr>
            </a:lvl1pPr>
            <a:lvl2pPr marL="401493" indent="0">
              <a:defRPr>
                <a:latin typeface="+mj-lt"/>
              </a:defRPr>
            </a:lvl2pPr>
            <a:lvl3pPr marL="694284" indent="-287532">
              <a:defRPr>
                <a:latin typeface="+mj-lt"/>
              </a:defRPr>
            </a:lvl3pPr>
            <a:lvl4pPr marL="0" indent="397987">
              <a:defRPr>
                <a:latin typeface="+mj-lt"/>
              </a:defRPr>
            </a:lvl4pPr>
            <a:lvl5pPr marL="1584931" indent="0"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814920" y="745068"/>
            <a:ext cx="10176932" cy="1261534"/>
          </a:xfrm>
        </p:spPr>
        <p:txBody>
          <a:bodyPr>
            <a:noAutofit/>
          </a:bodyPr>
          <a:lstStyle>
            <a:lvl1pPr marL="0" marR="0" indent="0" defTabSz="115195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5900"/>
            </a:lvl1pPr>
          </a:lstStyle>
          <a:p>
            <a:pPr lvl="0"/>
            <a:r>
              <a:rPr lang="ru-RU" noProof="0" smtClean="0"/>
              <a:t>Образец заголовка</a:t>
            </a:r>
            <a:endParaRPr lang="ru-RU" noProof="0" dirty="0" smtClean="0"/>
          </a:p>
        </p:txBody>
      </p:sp>
      <p:sp>
        <p:nvSpPr>
          <p:cNvPr id="5" name="Номер слайда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86287B8-52F5-442B-A963-5CE2C115459E}" type="slidenum">
              <a:rPr lang="ru-RU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88975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Z:\Projects\Текущие\Проектная\FNS_2012\_БРЭНДБУК\out\PPT\3_1_present_16.9-04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" y="1260"/>
            <a:ext cx="12192000" cy="6857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14917" y="2006601"/>
            <a:ext cx="10176933" cy="4275666"/>
          </a:xfrm>
        </p:spPr>
        <p:txBody>
          <a:bodyPr>
            <a:noAutofit/>
          </a:bodyPr>
          <a:lstStyle>
            <a:lvl1pPr marL="401493" indent="0">
              <a:buFontTx/>
              <a:buNone/>
              <a:defRPr b="1">
                <a:latin typeface="+mj-lt"/>
              </a:defRPr>
            </a:lvl1pPr>
            <a:lvl2pPr marL="401493" indent="0">
              <a:defRPr>
                <a:latin typeface="+mj-lt"/>
              </a:defRPr>
            </a:lvl2pPr>
            <a:lvl3pPr marL="694284" indent="-287532">
              <a:defRPr>
                <a:latin typeface="+mj-lt"/>
              </a:defRPr>
            </a:lvl3pPr>
            <a:lvl4pPr marL="0" indent="397987">
              <a:defRPr>
                <a:latin typeface="+mj-lt"/>
              </a:defRPr>
            </a:lvl4pPr>
            <a:lvl5pPr marL="1584931" indent="0"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814920" y="745068"/>
            <a:ext cx="10176932" cy="1261534"/>
          </a:xfrm>
        </p:spPr>
        <p:txBody>
          <a:bodyPr>
            <a:noAutofit/>
          </a:bodyPr>
          <a:lstStyle>
            <a:lvl1pPr marL="0" marR="0" indent="0" defTabSz="115195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5900"/>
            </a:lvl1pPr>
          </a:lstStyle>
          <a:p>
            <a:pPr lvl="0"/>
            <a:r>
              <a:rPr lang="ru-RU" noProof="0" smtClean="0"/>
              <a:t>Образец заголовка</a:t>
            </a:r>
            <a:endParaRPr lang="ru-RU" noProof="0" dirty="0" smtClean="0"/>
          </a:p>
        </p:txBody>
      </p:sp>
      <p:sp>
        <p:nvSpPr>
          <p:cNvPr id="5" name="Номер слайда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691A14D-F1ED-4DF8-91A2-2E02446BDFB7}" type="slidenum">
              <a:rPr lang="ru-RU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43145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Z:\Projects\Текущие\Проектная\FNS_2012\_БРЭНДБУК\out\PPT\3_1_present_16.9-02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" y="-126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342730" y="1970915"/>
            <a:ext cx="7649122" cy="1362075"/>
          </a:xfrm>
        </p:spPr>
        <p:txBody>
          <a:bodyPr anchor="t"/>
          <a:lstStyle>
            <a:lvl1pPr algn="l">
              <a:defRPr sz="5100" b="1" cap="all"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342730" y="470727"/>
            <a:ext cx="7649122" cy="1500187"/>
          </a:xfrm>
        </p:spPr>
        <p:txBody>
          <a:bodyPr anchor="b"/>
          <a:lstStyle>
            <a:lvl1pPr marL="0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1pPr>
            <a:lvl2pPr marL="575978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2pPr>
            <a:lvl3pPr marL="1151957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3pPr>
            <a:lvl4pPr marL="1727934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4pPr>
            <a:lvl5pPr marL="230391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5pPr>
            <a:lvl6pPr marL="2879891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6pPr>
            <a:lvl7pPr marL="345586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7pPr>
            <a:lvl8pPr marL="4031848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8pPr>
            <a:lvl9pPr marL="460782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4154079391"/>
      </p:ext>
    </p:extLst>
  </p:cSld>
  <p:clrMapOvr>
    <a:masterClrMapping/>
  </p:clrMapOvr>
  <p:transition>
    <p:wheel spokes="8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14919" y="745068"/>
            <a:ext cx="10767483" cy="1261534"/>
          </a:xfrm>
        </p:spPr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814918" y="2006600"/>
            <a:ext cx="4863435" cy="4275666"/>
          </a:xfrm>
        </p:spPr>
        <p:txBody>
          <a:bodyPr/>
          <a:lstStyle>
            <a:lvl1pPr>
              <a:defRPr sz="3500"/>
            </a:lvl1pPr>
            <a:lvl2pPr>
              <a:defRPr sz="3000"/>
            </a:lvl2pPr>
            <a:lvl3pPr>
              <a:defRPr sz="25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095999" y="2006600"/>
            <a:ext cx="4895851" cy="4275666"/>
          </a:xfrm>
        </p:spPr>
        <p:txBody>
          <a:bodyPr/>
          <a:lstStyle>
            <a:lvl1pPr>
              <a:defRPr sz="3500"/>
            </a:lvl1pPr>
            <a:lvl2pPr>
              <a:defRPr sz="3000"/>
            </a:lvl2pPr>
            <a:lvl3pPr>
              <a:defRPr sz="25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5" name="Номер слайда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C87CA50-7C75-4123-B47C-8154BF45475C}" type="slidenum">
              <a:rPr lang="ru-RU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0032743"/>
      </p:ext>
    </p:extLst>
  </p:cSld>
  <p:clrMapOvr>
    <a:masterClrMapping/>
  </p:clrMapOvr>
  <p:transition>
    <p:wheel spokes="8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40"/>
            <a:ext cx="10972801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2" y="1535114"/>
            <a:ext cx="5386917" cy="639762"/>
          </a:xfrm>
        </p:spPr>
        <p:txBody>
          <a:bodyPr anchor="b"/>
          <a:lstStyle>
            <a:lvl1pPr marL="0" indent="0">
              <a:buNone/>
              <a:defRPr sz="3000" b="1"/>
            </a:lvl1pPr>
            <a:lvl2pPr marL="575978" indent="0">
              <a:buNone/>
              <a:defRPr sz="2500" b="1"/>
            </a:lvl2pPr>
            <a:lvl3pPr marL="1151957" indent="0">
              <a:buNone/>
              <a:defRPr sz="2300" b="1"/>
            </a:lvl3pPr>
            <a:lvl4pPr marL="1727934" indent="0">
              <a:buNone/>
              <a:defRPr sz="2000" b="1"/>
            </a:lvl4pPr>
            <a:lvl5pPr marL="2303912" indent="0">
              <a:buNone/>
              <a:defRPr sz="2000" b="1"/>
            </a:lvl5pPr>
            <a:lvl6pPr marL="2879891" indent="0">
              <a:buNone/>
              <a:defRPr sz="2000" b="1"/>
            </a:lvl6pPr>
            <a:lvl7pPr marL="3455869" indent="0">
              <a:buNone/>
              <a:defRPr sz="2000" b="1"/>
            </a:lvl7pPr>
            <a:lvl8pPr marL="4031848" indent="0">
              <a:buNone/>
              <a:defRPr sz="2000" b="1"/>
            </a:lvl8pPr>
            <a:lvl9pPr marL="4607826" indent="0">
              <a:buNone/>
              <a:defRPr sz="20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09602" y="2174875"/>
            <a:ext cx="5386917" cy="3951288"/>
          </a:xfrm>
        </p:spPr>
        <p:txBody>
          <a:bodyPr/>
          <a:lstStyle>
            <a:lvl1pPr>
              <a:defRPr sz="3000"/>
            </a:lvl1pPr>
            <a:lvl2pPr>
              <a:defRPr sz="2500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3370" y="1535114"/>
            <a:ext cx="5389033" cy="639762"/>
          </a:xfrm>
        </p:spPr>
        <p:txBody>
          <a:bodyPr anchor="b"/>
          <a:lstStyle>
            <a:lvl1pPr marL="0" indent="0">
              <a:buNone/>
              <a:defRPr sz="3000" b="1"/>
            </a:lvl1pPr>
            <a:lvl2pPr marL="575978" indent="0">
              <a:buNone/>
              <a:defRPr sz="2500" b="1"/>
            </a:lvl2pPr>
            <a:lvl3pPr marL="1151957" indent="0">
              <a:buNone/>
              <a:defRPr sz="2300" b="1"/>
            </a:lvl3pPr>
            <a:lvl4pPr marL="1727934" indent="0">
              <a:buNone/>
              <a:defRPr sz="2000" b="1"/>
            </a:lvl4pPr>
            <a:lvl5pPr marL="2303912" indent="0">
              <a:buNone/>
              <a:defRPr sz="2000" b="1"/>
            </a:lvl5pPr>
            <a:lvl6pPr marL="2879891" indent="0">
              <a:buNone/>
              <a:defRPr sz="2000" b="1"/>
            </a:lvl6pPr>
            <a:lvl7pPr marL="3455869" indent="0">
              <a:buNone/>
              <a:defRPr sz="2000" b="1"/>
            </a:lvl7pPr>
            <a:lvl8pPr marL="4031848" indent="0">
              <a:buNone/>
              <a:defRPr sz="2000" b="1"/>
            </a:lvl8pPr>
            <a:lvl9pPr marL="4607826" indent="0">
              <a:buNone/>
              <a:defRPr sz="20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6193370" y="2174875"/>
            <a:ext cx="5389033" cy="3951288"/>
          </a:xfrm>
        </p:spPr>
        <p:txBody>
          <a:bodyPr/>
          <a:lstStyle>
            <a:lvl1pPr>
              <a:defRPr sz="3000"/>
            </a:lvl1pPr>
            <a:lvl2pPr>
              <a:defRPr sz="2500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6255762"/>
      </p:ext>
    </p:extLst>
  </p:cSld>
  <p:clrMapOvr>
    <a:masterClrMapping/>
  </p:clrMapOvr>
  <p:transition>
    <p:wheel spokes="8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Z:\Projects\Текущие\Проектная\FNS_2012\_БРЭНДБУК\out\PPT\3_1_present_16.9-03.png"/>
          <p:cNvPicPr>
            <a:picLocks noChangeAspect="1" noChangeArrowheads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" y="1260"/>
            <a:ext cx="12192000" cy="6857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Заголовок 1"/>
          <p:cNvSpPr>
            <a:spLocks noGrp="1"/>
          </p:cNvSpPr>
          <p:nvPr>
            <p:ph type="title"/>
          </p:nvPr>
        </p:nvSpPr>
        <p:spPr bwMode="auto">
          <a:xfrm>
            <a:off x="814704" y="744641"/>
            <a:ext cx="10177917" cy="12347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15196" tIns="57598" rIns="115196" bIns="5759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8" name="Текст 2"/>
          <p:cNvSpPr>
            <a:spLocks noGrp="1"/>
          </p:cNvSpPr>
          <p:nvPr>
            <p:ph type="body" idx="1"/>
          </p:nvPr>
        </p:nvSpPr>
        <p:spPr bwMode="auto">
          <a:xfrm>
            <a:off x="814704" y="1988229"/>
            <a:ext cx="10177917" cy="42939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15196" tIns="57598" rIns="115196" bIns="5759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09770" y="6356535"/>
            <a:ext cx="2843904" cy="365390"/>
          </a:xfrm>
          <a:prstGeom prst="rect">
            <a:avLst/>
          </a:prstGeom>
        </p:spPr>
        <p:txBody>
          <a:bodyPr vert="horz" lIns="115196" tIns="57598" rIns="115196" bIns="57598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165910" y="6356535"/>
            <a:ext cx="3860184" cy="365390"/>
          </a:xfrm>
          <a:prstGeom prst="rect">
            <a:avLst/>
          </a:prstGeom>
        </p:spPr>
        <p:txBody>
          <a:bodyPr vert="horz" lIns="115196" tIns="57598" rIns="115196" bIns="57598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11204276" y="5863886"/>
            <a:ext cx="671921" cy="685422"/>
          </a:xfrm>
          <a:prstGeom prst="rect">
            <a:avLst/>
          </a:prstGeom>
        </p:spPr>
        <p:txBody>
          <a:bodyPr vert="horz" lIns="115196" tIns="57598" rIns="115196" bIns="57598" rtlCol="0" anchor="ctr"/>
          <a:lstStyle>
            <a:lvl1pPr algn="ctr">
              <a:lnSpc>
                <a:spcPts val="2650"/>
              </a:lnSpc>
              <a:defRPr sz="3000" smtClean="0">
                <a:solidFill>
                  <a:schemeClr val="bg1"/>
                </a:solidFill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C7FAEF6-E1A3-42BE-A776-371B38AD47AF}" type="slidenum">
              <a:rPr lang="ru-RU">
                <a:solidFill>
                  <a:prstClr val="white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87457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  <p:sldLayoutId id="2147483687" r:id="rId14"/>
    <p:sldLayoutId id="2147483688" r:id="rId15"/>
    <p:sldLayoutId id="2147483689" r:id="rId16"/>
    <p:sldLayoutId id="2147483690" r:id="rId17"/>
  </p:sldLayoutIdLst>
  <p:transition>
    <p:wheel spokes="8"/>
  </p:transition>
  <p:timing>
    <p:tnLst>
      <p:par>
        <p:cTn id="1" dur="indefinite" restart="never" nodeType="tmRoot"/>
      </p:par>
    </p:tnLst>
  </p:timing>
  <p:txStyles>
    <p:titleStyle>
      <a:lvl1pPr algn="l" defTabSz="1150938" rtl="0" fontAlgn="base">
        <a:spcBef>
          <a:spcPct val="0"/>
        </a:spcBef>
        <a:spcAft>
          <a:spcPct val="0"/>
        </a:spcAft>
        <a:defRPr sz="5400" b="1" kern="1200">
          <a:solidFill>
            <a:srgbClr val="005AA9"/>
          </a:solidFill>
          <a:latin typeface="+mj-lt"/>
          <a:ea typeface="+mj-ea"/>
          <a:cs typeface="+mj-cs"/>
        </a:defRPr>
      </a:lvl1pPr>
      <a:lvl2pPr algn="l" defTabSz="1150938" rtl="0" fontAlgn="base">
        <a:spcBef>
          <a:spcPct val="0"/>
        </a:spcBef>
        <a:spcAft>
          <a:spcPct val="0"/>
        </a:spcAft>
        <a:defRPr sz="5400" b="1">
          <a:solidFill>
            <a:srgbClr val="005AA9"/>
          </a:solidFill>
          <a:latin typeface="Calibri" pitchFamily="34" charset="0"/>
        </a:defRPr>
      </a:lvl2pPr>
      <a:lvl3pPr algn="l" defTabSz="1150938" rtl="0" fontAlgn="base">
        <a:spcBef>
          <a:spcPct val="0"/>
        </a:spcBef>
        <a:spcAft>
          <a:spcPct val="0"/>
        </a:spcAft>
        <a:defRPr sz="5400" b="1">
          <a:solidFill>
            <a:srgbClr val="005AA9"/>
          </a:solidFill>
          <a:latin typeface="Calibri" pitchFamily="34" charset="0"/>
        </a:defRPr>
      </a:lvl3pPr>
      <a:lvl4pPr algn="l" defTabSz="1150938" rtl="0" fontAlgn="base">
        <a:spcBef>
          <a:spcPct val="0"/>
        </a:spcBef>
        <a:spcAft>
          <a:spcPct val="0"/>
        </a:spcAft>
        <a:defRPr sz="5400" b="1">
          <a:solidFill>
            <a:srgbClr val="005AA9"/>
          </a:solidFill>
          <a:latin typeface="Calibri" pitchFamily="34" charset="0"/>
        </a:defRPr>
      </a:lvl4pPr>
      <a:lvl5pPr algn="l" defTabSz="1150938" rtl="0" fontAlgn="base">
        <a:spcBef>
          <a:spcPct val="0"/>
        </a:spcBef>
        <a:spcAft>
          <a:spcPct val="0"/>
        </a:spcAft>
        <a:defRPr sz="5400" b="1">
          <a:solidFill>
            <a:srgbClr val="005AA9"/>
          </a:solidFill>
          <a:latin typeface="Calibri" pitchFamily="34" charset="0"/>
        </a:defRPr>
      </a:lvl5pPr>
      <a:lvl6pPr marL="457200" algn="l" defTabSz="1150938" rtl="0" eaLnBrk="1" fontAlgn="base" hangingPunct="1">
        <a:spcBef>
          <a:spcPct val="0"/>
        </a:spcBef>
        <a:spcAft>
          <a:spcPct val="0"/>
        </a:spcAft>
        <a:defRPr sz="5400" b="1">
          <a:solidFill>
            <a:srgbClr val="005AA9"/>
          </a:solidFill>
          <a:latin typeface="Calibri" pitchFamily="34" charset="0"/>
        </a:defRPr>
      </a:lvl6pPr>
      <a:lvl7pPr marL="914400" algn="l" defTabSz="1150938" rtl="0" eaLnBrk="1" fontAlgn="base" hangingPunct="1">
        <a:spcBef>
          <a:spcPct val="0"/>
        </a:spcBef>
        <a:spcAft>
          <a:spcPct val="0"/>
        </a:spcAft>
        <a:defRPr sz="5400" b="1">
          <a:solidFill>
            <a:srgbClr val="005AA9"/>
          </a:solidFill>
          <a:latin typeface="Calibri" pitchFamily="34" charset="0"/>
        </a:defRPr>
      </a:lvl7pPr>
      <a:lvl8pPr marL="1371600" algn="l" defTabSz="1150938" rtl="0" eaLnBrk="1" fontAlgn="base" hangingPunct="1">
        <a:spcBef>
          <a:spcPct val="0"/>
        </a:spcBef>
        <a:spcAft>
          <a:spcPct val="0"/>
        </a:spcAft>
        <a:defRPr sz="5400" b="1">
          <a:solidFill>
            <a:srgbClr val="005AA9"/>
          </a:solidFill>
          <a:latin typeface="Calibri" pitchFamily="34" charset="0"/>
        </a:defRPr>
      </a:lvl8pPr>
      <a:lvl9pPr marL="1828800" algn="l" defTabSz="1150938" rtl="0" eaLnBrk="1" fontAlgn="base" hangingPunct="1">
        <a:spcBef>
          <a:spcPct val="0"/>
        </a:spcBef>
        <a:spcAft>
          <a:spcPct val="0"/>
        </a:spcAft>
        <a:defRPr sz="5400" b="1">
          <a:solidFill>
            <a:srgbClr val="005AA9"/>
          </a:solidFill>
          <a:latin typeface="Calibri" pitchFamily="34" charset="0"/>
        </a:defRPr>
      </a:lvl9pPr>
    </p:titleStyle>
    <p:bodyStyle>
      <a:lvl1pPr marL="400050" indent="-400050" algn="l" defTabSz="1150938" rtl="0" fontAlgn="base">
        <a:spcBef>
          <a:spcPct val="20000"/>
        </a:spcBef>
        <a:spcAft>
          <a:spcPct val="0"/>
        </a:spcAft>
        <a:buFont typeface="+mj-lt"/>
        <a:defRPr sz="3400" kern="1200">
          <a:solidFill>
            <a:srgbClr val="005AA9"/>
          </a:solidFill>
          <a:latin typeface="+mj-lt"/>
          <a:ea typeface="+mn-ea"/>
          <a:cs typeface="+mn-cs"/>
        </a:defRPr>
      </a:lvl1pPr>
      <a:lvl2pPr marL="400050" indent="57150" algn="l" defTabSz="1150938" rtl="0" fontAlgn="base">
        <a:spcBef>
          <a:spcPct val="20000"/>
        </a:spcBef>
        <a:spcAft>
          <a:spcPct val="0"/>
        </a:spcAft>
        <a:buFont typeface="Arial" pitchFamily="34" charset="0"/>
        <a:defRPr sz="2800" kern="1200">
          <a:solidFill>
            <a:srgbClr val="504F53"/>
          </a:solidFill>
          <a:latin typeface="+mj-lt"/>
          <a:ea typeface="+mn-ea"/>
          <a:cs typeface="+mn-cs"/>
        </a:defRPr>
      </a:lvl2pPr>
      <a:lvl3pPr marL="785813" indent="-287338" algn="l" defTabSz="1150938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2800" kern="1200">
          <a:solidFill>
            <a:srgbClr val="504F53"/>
          </a:solidFill>
          <a:latin typeface="+mj-lt"/>
          <a:ea typeface="+mn-ea"/>
          <a:cs typeface="+mn-cs"/>
        </a:defRPr>
      </a:lvl3pPr>
      <a:lvl4pPr marL="1600200" indent="-1203325" algn="just" defTabSz="1150938" rtl="0" fontAlgn="base">
        <a:lnSpc>
          <a:spcPts val="2675"/>
        </a:lnSpc>
        <a:spcBef>
          <a:spcPts val="563"/>
        </a:spcBef>
        <a:spcAft>
          <a:spcPct val="0"/>
        </a:spcAft>
        <a:buFont typeface="Arial" pitchFamily="34" charset="0"/>
        <a:defRPr sz="2300" kern="1200">
          <a:solidFill>
            <a:srgbClr val="504F53"/>
          </a:solidFill>
          <a:latin typeface="+mj-lt"/>
          <a:ea typeface="+mn-ea"/>
          <a:cs typeface="+mn-cs"/>
        </a:defRPr>
      </a:lvl4pPr>
      <a:lvl5pPr marL="1584325" indent="244475" algn="l" defTabSz="1150938" rtl="0" fontAlgn="base">
        <a:lnSpc>
          <a:spcPts val="2538"/>
        </a:lnSpc>
        <a:spcBef>
          <a:spcPts val="563"/>
        </a:spcBef>
        <a:spcAft>
          <a:spcPct val="0"/>
        </a:spcAft>
        <a:buFont typeface="Arial" pitchFamily="34" charset="0"/>
        <a:defRPr sz="2000" kern="1200">
          <a:solidFill>
            <a:srgbClr val="8D8C90"/>
          </a:solidFill>
          <a:latin typeface="+mj-lt"/>
          <a:ea typeface="+mn-ea"/>
          <a:cs typeface="+mn-cs"/>
        </a:defRPr>
      </a:lvl5pPr>
      <a:lvl6pPr marL="3167880" indent="-287989" algn="l" defTabSz="1151957" rtl="0" eaLnBrk="1" latinLnBrk="0" hangingPunct="1">
        <a:spcBef>
          <a:spcPct val="20000"/>
        </a:spcBef>
        <a:buFont typeface="Arial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6pPr>
      <a:lvl7pPr marL="3743859" indent="-287989" algn="l" defTabSz="1151957" rtl="0" eaLnBrk="1" latinLnBrk="0" hangingPunct="1">
        <a:spcBef>
          <a:spcPct val="20000"/>
        </a:spcBef>
        <a:buFont typeface="Arial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7pPr>
      <a:lvl8pPr marL="4319837" indent="-287989" algn="l" defTabSz="1151957" rtl="0" eaLnBrk="1" latinLnBrk="0" hangingPunct="1">
        <a:spcBef>
          <a:spcPct val="20000"/>
        </a:spcBef>
        <a:buFont typeface="Arial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8pPr>
      <a:lvl9pPr marL="4895814" indent="-287989" algn="l" defTabSz="1151957" rtl="0" eaLnBrk="1" latinLnBrk="0" hangingPunct="1">
        <a:spcBef>
          <a:spcPct val="20000"/>
        </a:spcBef>
        <a:buFont typeface="Arial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1151957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1pPr>
      <a:lvl2pPr marL="575978" algn="l" defTabSz="1151957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1151957" algn="l" defTabSz="1151957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727934" algn="l" defTabSz="1151957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03912" algn="l" defTabSz="1151957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879891" algn="l" defTabSz="1151957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455869" algn="l" defTabSz="1151957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4031848" algn="l" defTabSz="1151957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607826" algn="l" defTabSz="1151957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6.xml"/><Relationship Id="rId6" Type="http://schemas.openxmlformats.org/officeDocument/2006/relationships/chart" Target="../charts/chart4.xml"/><Relationship Id="rId5" Type="http://schemas.openxmlformats.org/officeDocument/2006/relationships/chart" Target="../charts/chart3.xml"/><Relationship Id="rId4" Type="http://schemas.openxmlformats.org/officeDocument/2006/relationships/chart" Target="../charts/char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6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6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6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55223"/>
            <a:ext cx="11455400" cy="838577"/>
          </a:xfrm>
        </p:spPr>
        <p:txBody>
          <a:bodyPr/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Структура с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овокупной задолженности  по налоговым платежам  за 4 месяца  2021 по Новгородской области,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(млн. рублей)</a:t>
            </a:r>
          </a:p>
        </p:txBody>
      </p:sp>
      <p:graphicFrame>
        <p:nvGraphicFramePr>
          <p:cNvPr id="4" name="Object 3"/>
          <p:cNvGraphicFramePr>
            <a:graphicFrameLocks noGrp="1" noChangeAspect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619960517"/>
              </p:ext>
            </p:extLst>
          </p:nvPr>
        </p:nvGraphicFramePr>
        <p:xfrm>
          <a:off x="11251847" y="5937305"/>
          <a:ext cx="534835" cy="6506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2" name="Объект 1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922682445"/>
              </p:ext>
            </p:extLst>
          </p:nvPr>
        </p:nvGraphicFramePr>
        <p:xfrm>
          <a:off x="317502" y="1155700"/>
          <a:ext cx="4729480" cy="51155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108700" y="3390900"/>
            <a:ext cx="914400" cy="914400"/>
          </a:xfrm>
          <a:prstGeom prst="rect">
            <a:avLst/>
          </a:prstGeom>
        </p:spPr>
        <p:txBody>
          <a:bodyPr vert="horz" wrap="none" lIns="104306" tIns="52153" rIns="104306" bIns="52153" rtlCol="0" anchor="ctr">
            <a:normAutofit/>
          </a:bodyPr>
          <a:lstStyle/>
          <a:p>
            <a:pPr marL="0" marR="0" indent="0" algn="l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1200" b="1" i="0" u="none" strike="noStrike" kern="1200" cap="none" spc="0" normalizeH="0" baseline="0" noProof="0" dirty="0" smtClean="0">
              <a:ln>
                <a:noFill/>
              </a:ln>
              <a:solidFill>
                <a:srgbClr val="005AA9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graphicFrame>
        <p:nvGraphicFramePr>
          <p:cNvPr id="10" name="Объект 1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081390308"/>
              </p:ext>
            </p:extLst>
          </p:nvPr>
        </p:nvGraphicFramePr>
        <p:xfrm>
          <a:off x="5575300" y="3060700"/>
          <a:ext cx="6134100" cy="33909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1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42483584"/>
              </p:ext>
            </p:extLst>
          </p:nvPr>
        </p:nvGraphicFramePr>
        <p:xfrm>
          <a:off x="5410200" y="952500"/>
          <a:ext cx="4495800" cy="23241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cxnSp>
        <p:nvCxnSpPr>
          <p:cNvPr id="9" name="Прямая со стрелкой 8"/>
          <p:cNvCxnSpPr/>
          <p:nvPr/>
        </p:nvCxnSpPr>
        <p:spPr>
          <a:xfrm>
            <a:off x="8737600" y="4813300"/>
            <a:ext cx="0" cy="4699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>
            <a:off x="10350500" y="4064000"/>
            <a:ext cx="12700" cy="6604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6565900" y="4305300"/>
            <a:ext cx="914400" cy="914400"/>
          </a:xfrm>
          <a:prstGeom prst="rect">
            <a:avLst/>
          </a:prstGeom>
        </p:spPr>
        <p:txBody>
          <a:bodyPr vert="horz" wrap="none" lIns="104306" tIns="52153" rIns="104306" bIns="52153" rtlCol="0" anchor="ctr">
            <a:normAutofit/>
          </a:bodyPr>
          <a:lstStyle/>
          <a:p>
            <a:pPr marL="0" marR="0" indent="0" algn="l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1200" b="1" i="0" u="none" strike="noStrike" kern="1200" cap="none" spc="0" normalizeH="0" baseline="0" noProof="0" dirty="0" smtClean="0">
              <a:ln>
                <a:noFill/>
              </a:ln>
              <a:solidFill>
                <a:srgbClr val="005AA9"/>
              </a:solidFill>
              <a:effectLst/>
              <a:uLnTx/>
              <a:uFillTx/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667500" y="4483100"/>
            <a:ext cx="914400" cy="914400"/>
          </a:xfrm>
          <a:prstGeom prst="rect">
            <a:avLst/>
          </a:prstGeom>
        </p:spPr>
        <p:txBody>
          <a:bodyPr vert="horz" wrap="none" lIns="104306" tIns="52153" rIns="104306" bIns="52153" rtlCol="0" anchor="ctr">
            <a:normAutofit/>
          </a:bodyPr>
          <a:lstStyle/>
          <a:p>
            <a:pPr marL="0" marR="0" indent="0" algn="l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4800" b="1" i="0" u="none" strike="noStrike" kern="1200" cap="none" spc="0" normalizeH="0" baseline="0" noProof="0" dirty="0" smtClean="0">
              <a:ln>
                <a:noFill/>
              </a:ln>
              <a:solidFill>
                <a:srgbClr val="005AA9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101387283"/>
      </p:ext>
    </p:extLst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Изменения в НК РФ в 2020 году по вопросам взыскания задолженности</a:t>
            </a: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876548759"/>
              </p:ext>
            </p:extLst>
          </p:nvPr>
        </p:nvGraphicFramePr>
        <p:xfrm>
          <a:off x="609600" y="1193800"/>
          <a:ext cx="10680700" cy="49339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1239500" y="5943600"/>
            <a:ext cx="520700" cy="584200"/>
          </a:xfrm>
          <a:prstGeom prst="rect">
            <a:avLst/>
          </a:prstGeom>
        </p:spPr>
        <p:txBody>
          <a:bodyPr vert="horz" wrap="none" lIns="104306" tIns="52153" rIns="104306" bIns="52153" rtlCol="0" anchor="ctr">
            <a:noAutofit/>
          </a:bodyPr>
          <a:lstStyle/>
          <a:p>
            <a:pPr marL="0" marR="0" indent="0" algn="l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ru-RU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904902707"/>
      </p:ext>
    </p:extLst>
  </p:cSld>
  <p:clrMapOvr>
    <a:masterClrMapping/>
  </p:clrMapOvr>
  <p:transition>
    <p:wheel spokes="8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Изменения в НК РФ в 2020 году по вопросам взыскания задолженности</a:t>
            </a: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617898697"/>
              </p:ext>
            </p:extLst>
          </p:nvPr>
        </p:nvGraphicFramePr>
        <p:xfrm>
          <a:off x="609600" y="1092200"/>
          <a:ext cx="10655300" cy="5232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1353800" y="5880100"/>
            <a:ext cx="361950" cy="673100"/>
          </a:xfrm>
          <a:prstGeom prst="rect">
            <a:avLst/>
          </a:prstGeom>
        </p:spPr>
        <p:txBody>
          <a:bodyPr vert="horz" wrap="none" lIns="104306" tIns="52153" rIns="104306" bIns="52153" rtlCol="0" anchor="ctr">
            <a:normAutofit/>
          </a:bodyPr>
          <a:lstStyle/>
          <a:p>
            <a:pPr marL="0" marR="0" indent="0" algn="l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2449928863"/>
      </p:ext>
    </p:extLst>
  </p:cSld>
  <p:clrMapOvr>
    <a:masterClrMapping/>
  </p:clrMapOvr>
  <p:transition>
    <p:wheel spokes="8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/>
          <p:cNvGraphicFramePr>
            <a:graphicFrameLocks noGrp="1" noChangeAspect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926285899"/>
              </p:ext>
            </p:extLst>
          </p:nvPr>
        </p:nvGraphicFramePr>
        <p:xfrm>
          <a:off x="11251847" y="5861105"/>
          <a:ext cx="534835" cy="6506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108700" y="3390900"/>
            <a:ext cx="914400" cy="914400"/>
          </a:xfrm>
          <a:prstGeom prst="rect">
            <a:avLst/>
          </a:prstGeom>
        </p:spPr>
        <p:txBody>
          <a:bodyPr vert="horz" wrap="none" lIns="104306" tIns="52153" rIns="104306" bIns="52153" rtlCol="0" anchor="ctr">
            <a:normAutofit/>
          </a:bodyPr>
          <a:lstStyle/>
          <a:p>
            <a:pPr marL="0" marR="0" indent="0" algn="l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1200" b="1" i="0" u="none" strike="noStrike" kern="1200" cap="none" spc="0" normalizeH="0" baseline="0" noProof="0" dirty="0" smtClean="0">
              <a:ln>
                <a:noFill/>
              </a:ln>
              <a:solidFill>
                <a:srgbClr val="005AA9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565900" y="4305300"/>
            <a:ext cx="914400" cy="914400"/>
          </a:xfrm>
          <a:prstGeom prst="rect">
            <a:avLst/>
          </a:prstGeom>
        </p:spPr>
        <p:txBody>
          <a:bodyPr vert="horz" wrap="none" lIns="104306" tIns="52153" rIns="104306" bIns="52153" rtlCol="0" anchor="ctr">
            <a:normAutofit/>
          </a:bodyPr>
          <a:lstStyle/>
          <a:p>
            <a:pPr marL="0" marR="0" indent="0" algn="l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1200" b="1" i="0" u="none" strike="noStrike" kern="1200" cap="none" spc="0" normalizeH="0" baseline="0" noProof="0" dirty="0" smtClean="0">
              <a:ln>
                <a:noFill/>
              </a:ln>
              <a:solidFill>
                <a:srgbClr val="005AA9"/>
              </a:solidFill>
              <a:effectLst/>
              <a:uLnTx/>
              <a:uFillTx/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667500" y="4483100"/>
            <a:ext cx="914400" cy="914400"/>
          </a:xfrm>
          <a:prstGeom prst="rect">
            <a:avLst/>
          </a:prstGeom>
        </p:spPr>
        <p:txBody>
          <a:bodyPr vert="horz" wrap="none" lIns="104306" tIns="52153" rIns="104306" bIns="52153" rtlCol="0" anchor="ctr">
            <a:normAutofit/>
          </a:bodyPr>
          <a:lstStyle/>
          <a:p>
            <a:pPr marL="0" marR="0" indent="0" algn="l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4800" b="1" i="0" u="none" strike="noStrike" kern="1200" cap="none" spc="0" normalizeH="0" baseline="0" noProof="0" dirty="0" smtClean="0">
              <a:ln>
                <a:noFill/>
              </a:ln>
              <a:solidFill>
                <a:srgbClr val="005AA9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2" name="Объект 1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8" name="Рисунок 7"/>
          <p:cNvPicPr/>
          <p:nvPr/>
        </p:nvPicPr>
        <p:blipFill>
          <a:blip r:embed="rId4"/>
          <a:srcRect t="3291"/>
          <a:stretch>
            <a:fillRect/>
          </a:stretch>
        </p:blipFill>
        <p:spPr bwMode="auto">
          <a:xfrm>
            <a:off x="317500" y="977900"/>
            <a:ext cx="10934700" cy="55625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рямоугольник 2"/>
          <p:cNvSpPr/>
          <p:nvPr/>
        </p:nvSpPr>
        <p:spPr>
          <a:xfrm>
            <a:off x="317500" y="331569"/>
            <a:ext cx="113792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1150938" fontAlgn="base">
              <a:spcBef>
                <a:spcPct val="0"/>
              </a:spcBef>
              <a:spcAft>
                <a:spcPct val="0"/>
              </a:spcAft>
            </a:pPr>
            <a:r>
              <a:rPr lang="ru-RU" sz="2400" b="1" dirty="0" smtClean="0">
                <a:solidFill>
                  <a:srgbClr val="005AA9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сайт </a:t>
            </a:r>
            <a:r>
              <a:rPr lang="ru-RU" sz="2400" b="1" dirty="0">
                <a:solidFill>
                  <a:srgbClr val="005AA9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налоговой службы </a:t>
            </a:r>
            <a:r>
              <a:rPr lang="ru-RU" sz="2400" b="1" dirty="0" smtClean="0">
                <a:solidFill>
                  <a:srgbClr val="005AA9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реестр </a:t>
            </a:r>
            <a:r>
              <a:rPr lang="ru-RU" sz="2400" b="1" dirty="0">
                <a:solidFill>
                  <a:srgbClr val="005AA9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обеспечительных мер - https://service.nalog.ru</a:t>
            </a:r>
          </a:p>
        </p:txBody>
      </p:sp>
    </p:spTree>
    <p:extLst>
      <p:ext uri="{BB962C8B-B14F-4D97-AF65-F5344CB8AC3E}">
        <p14:creationId xmlns:p14="http://schemas.microsoft.com/office/powerpoint/2010/main" val="468390408"/>
      </p:ext>
    </p:extLst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/>
          <p:cNvGraphicFramePr>
            <a:graphicFrameLocks noGrp="1" noChangeAspect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481404330"/>
              </p:ext>
            </p:extLst>
          </p:nvPr>
        </p:nvGraphicFramePr>
        <p:xfrm>
          <a:off x="11289947" y="5886505"/>
          <a:ext cx="534835" cy="6506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108700" y="3390900"/>
            <a:ext cx="914400" cy="914400"/>
          </a:xfrm>
          <a:prstGeom prst="rect">
            <a:avLst/>
          </a:prstGeom>
        </p:spPr>
        <p:txBody>
          <a:bodyPr vert="horz" wrap="none" lIns="104306" tIns="52153" rIns="104306" bIns="52153" rtlCol="0" anchor="ctr">
            <a:normAutofit/>
          </a:bodyPr>
          <a:lstStyle/>
          <a:p>
            <a:pPr marL="0" marR="0" indent="0" algn="l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1200" b="1" i="0" u="none" strike="noStrike" kern="1200" cap="none" spc="0" normalizeH="0" baseline="0" noProof="0" dirty="0" smtClean="0">
              <a:ln>
                <a:noFill/>
              </a:ln>
              <a:solidFill>
                <a:srgbClr val="005AA9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565900" y="4305300"/>
            <a:ext cx="914400" cy="914400"/>
          </a:xfrm>
          <a:prstGeom prst="rect">
            <a:avLst/>
          </a:prstGeom>
        </p:spPr>
        <p:txBody>
          <a:bodyPr vert="horz" wrap="none" lIns="104306" tIns="52153" rIns="104306" bIns="52153" rtlCol="0" anchor="ctr">
            <a:normAutofit/>
          </a:bodyPr>
          <a:lstStyle/>
          <a:p>
            <a:pPr marL="0" marR="0" indent="0" algn="l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1200" b="1" i="0" u="none" strike="noStrike" kern="1200" cap="none" spc="0" normalizeH="0" baseline="0" noProof="0" dirty="0" smtClean="0">
              <a:ln>
                <a:noFill/>
              </a:ln>
              <a:solidFill>
                <a:srgbClr val="005AA9"/>
              </a:solidFill>
              <a:effectLst/>
              <a:uLnTx/>
              <a:uFillTx/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667500" y="4483100"/>
            <a:ext cx="914400" cy="914400"/>
          </a:xfrm>
          <a:prstGeom prst="rect">
            <a:avLst/>
          </a:prstGeom>
        </p:spPr>
        <p:txBody>
          <a:bodyPr vert="horz" wrap="none" lIns="104306" tIns="52153" rIns="104306" bIns="52153" rtlCol="0" anchor="ctr">
            <a:normAutofit/>
          </a:bodyPr>
          <a:lstStyle/>
          <a:p>
            <a:pPr marL="0" marR="0" indent="0" algn="l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4800" b="1" i="0" u="none" strike="noStrike" kern="1200" cap="none" spc="0" normalizeH="0" baseline="0" noProof="0" dirty="0" smtClean="0">
              <a:ln>
                <a:noFill/>
              </a:ln>
              <a:solidFill>
                <a:srgbClr val="005AA9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7" name="Рисунок 6"/>
          <p:cNvPicPr/>
          <p:nvPr/>
        </p:nvPicPr>
        <p:blipFill>
          <a:blip r:embed="rId4"/>
          <a:srcRect t="3108" b="55759"/>
          <a:stretch>
            <a:fillRect/>
          </a:stretch>
        </p:blipFill>
        <p:spPr bwMode="auto">
          <a:xfrm>
            <a:off x="368300" y="1168400"/>
            <a:ext cx="10972800" cy="51815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Прямоугольник 1"/>
          <p:cNvSpPr/>
          <p:nvPr/>
        </p:nvSpPr>
        <p:spPr>
          <a:xfrm>
            <a:off x="368300" y="400735"/>
            <a:ext cx="108331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1150938" fontAlgn="base">
              <a:spcBef>
                <a:spcPct val="0"/>
              </a:spcBef>
              <a:spcAft>
                <a:spcPct val="0"/>
              </a:spcAft>
            </a:pPr>
            <a:r>
              <a:rPr lang="ru-RU" sz="2400" b="1" dirty="0">
                <a:solidFill>
                  <a:srgbClr val="005AA9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Залог движимого имущество отражается на сайте https://www.reestr-zalogov.ru</a:t>
            </a:r>
          </a:p>
        </p:txBody>
      </p:sp>
    </p:spTree>
    <p:extLst>
      <p:ext uri="{BB962C8B-B14F-4D97-AF65-F5344CB8AC3E}">
        <p14:creationId xmlns:p14="http://schemas.microsoft.com/office/powerpoint/2010/main" val="1859086081"/>
      </p:ext>
    </p:extLst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sent_FNS2012_16-9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vert="horz" lIns="104306" tIns="52153" rIns="104306" bIns="52153" rtlCol="0" anchor="ctr">
        <a:normAutofit/>
      </a:bodyPr>
      <a:lstStyle>
        <a:defPPr marL="0" marR="0" indent="0" algn="l" defTabSz="1043056" rtl="0" eaLnBrk="1" fontAlgn="auto" latinLnBrk="0" hangingPunct="1">
          <a:lnSpc>
            <a:spcPct val="100000"/>
          </a:lnSpc>
          <a:spcBef>
            <a:spcPct val="0"/>
          </a:spcBef>
          <a:spcAft>
            <a:spcPts val="0"/>
          </a:spcAft>
          <a:buClrTx/>
          <a:buSzTx/>
          <a:buFontTx/>
          <a:buNone/>
          <a:tabLst/>
          <a:defRPr kumimoji="0" sz="4800" b="1" i="0" u="none" strike="noStrike" kern="1200" cap="none" spc="0" normalizeH="0" baseline="0" noProof="0" dirty="0" smtClean="0">
            <a:ln>
              <a:noFill/>
            </a:ln>
            <a:solidFill>
              <a:srgbClr val="005AA9"/>
            </a:solidFill>
            <a:effectLst/>
            <a:uLnTx/>
            <a:uFillTx/>
            <a:latin typeface="+mj-lt"/>
            <a:ea typeface="+mj-ea"/>
            <a:cs typeface="+mj-cs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11544</TotalTime>
  <Words>465</Words>
  <Application>Microsoft Office PowerPoint</Application>
  <PresentationFormat>Произвольный</PresentationFormat>
  <Paragraphs>47</Paragraphs>
  <Slides>5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Present_FNS2012_16-9</vt:lpstr>
      <vt:lpstr>Структура совокупной задолженности  по налоговым платежам  за 4 месяца  2021 по Новгородской области, (млн. рублей)</vt:lpstr>
      <vt:lpstr>Изменения в НК РФ в 2020 году по вопросам взыскания задолженности</vt:lpstr>
      <vt:lpstr>Изменения в НК РФ в 2020 году по вопросам взыскания задолженности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Каткова Валерия Сергеевна</dc:creator>
  <cp:lastModifiedBy>Шангина Юлия Евгеньевна</cp:lastModifiedBy>
  <cp:revision>518</cp:revision>
  <cp:lastPrinted>2021-06-02T09:17:47Z</cp:lastPrinted>
  <dcterms:created xsi:type="dcterms:W3CDTF">2016-01-15T07:30:29Z</dcterms:created>
  <dcterms:modified xsi:type="dcterms:W3CDTF">2021-06-02T09:24:34Z</dcterms:modified>
</cp:coreProperties>
</file>